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3200"/>
            </a:pPr>
            <a:r>
              <a:rPr lang="en-US" sz="3200" dirty="0"/>
              <a:t>Information by </a:t>
            </a:r>
            <a:r>
              <a:rPr lang="en-US" sz="3200" dirty="0" smtClean="0"/>
              <a:t>semester</a:t>
            </a:r>
            <a:r>
              <a:rPr lang="az-Latn-AZ" sz="3200" dirty="0" smtClean="0"/>
              <a:t>s</a:t>
            </a:r>
            <a:r>
              <a:rPr lang="en-US" sz="3200" dirty="0" smtClean="0"/>
              <a:t> </a:t>
            </a:r>
            <a:r>
              <a:rPr lang="en-US" sz="3200" dirty="0"/>
              <a:t>(%)</a:t>
            </a:r>
          </a:p>
        </c:rich>
      </c:tx>
      <c:layout>
        <c:manualLayout>
          <c:xMode val="edge"/>
          <c:yMode val="edge"/>
          <c:x val="0.17139010401477592"/>
          <c:y val="1.196986288338568E-2"/>
        </c:manualLayout>
      </c:layout>
      <c:overlay val="0"/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The number of students in the school  (%)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Fall 2013</c:v>
                  </c:pt>
                  <c:pt idx="1">
                    <c:v>Spring 2014</c:v>
                  </c:pt>
                  <c:pt idx="2">
                    <c:v>Fall 2013</c:v>
                  </c:pt>
                  <c:pt idx="3">
                    <c:v>Spring 2014</c:v>
                  </c:pt>
                  <c:pt idx="4">
                    <c:v>Fall 2013</c:v>
                  </c:pt>
                  <c:pt idx="5">
                    <c:v>Spring 2014</c:v>
                  </c:pt>
                  <c:pt idx="6">
                    <c:v>Fall 2013</c:v>
                  </c:pt>
                  <c:pt idx="7">
                    <c:v>Spring 2014</c:v>
                  </c:pt>
                </c:lvl>
                <c:lvl>
                  <c:pt idx="0">
                    <c:v>Engineering and Applied Science</c:v>
                  </c:pt>
                  <c:pt idx="2">
                    <c:v>Economics and Management</c:v>
                  </c:pt>
                  <c:pt idx="4">
                    <c:v>Humanities and Social Sciences</c:v>
                  </c:pt>
                  <c:pt idx="6">
                    <c:v>Education</c:v>
                  </c:pt>
                </c:lvl>
              </c:multiLvlStrCache>
            </c:multiLvlStrRef>
          </c:cat>
          <c:val>
            <c:numRef>
              <c:f>Sheet1!$C$2:$C$9</c:f>
              <c:numCache>
                <c:formatCode>0.0</c:formatCode>
                <c:ptCount val="8"/>
                <c:pt idx="0">
                  <c:v>14.1</c:v>
                </c:pt>
                <c:pt idx="1">
                  <c:v>13.96</c:v>
                </c:pt>
                <c:pt idx="2">
                  <c:v>32.380000000000003</c:v>
                </c:pt>
                <c:pt idx="3">
                  <c:v>32.31</c:v>
                </c:pt>
                <c:pt idx="4">
                  <c:v>30.1</c:v>
                </c:pt>
                <c:pt idx="5">
                  <c:v>29.84</c:v>
                </c:pt>
                <c:pt idx="6">
                  <c:v>23.419999999999995</c:v>
                </c:pt>
                <c:pt idx="7">
                  <c:v>23.88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The number of subjects taught in groups (%)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Fall 2013</c:v>
                  </c:pt>
                  <c:pt idx="1">
                    <c:v>Spring 2014</c:v>
                  </c:pt>
                  <c:pt idx="2">
                    <c:v>Fall 2013</c:v>
                  </c:pt>
                  <c:pt idx="3">
                    <c:v>Spring 2014</c:v>
                  </c:pt>
                  <c:pt idx="4">
                    <c:v>Fall 2013</c:v>
                  </c:pt>
                  <c:pt idx="5">
                    <c:v>Spring 2014</c:v>
                  </c:pt>
                  <c:pt idx="6">
                    <c:v>Fall 2013</c:v>
                  </c:pt>
                  <c:pt idx="7">
                    <c:v>Spring 2014</c:v>
                  </c:pt>
                </c:lvl>
                <c:lvl>
                  <c:pt idx="0">
                    <c:v>Engineering and Applied Science</c:v>
                  </c:pt>
                  <c:pt idx="2">
                    <c:v>Economics and Management</c:v>
                  </c:pt>
                  <c:pt idx="4">
                    <c:v>Humanities and Social Sciences</c:v>
                  </c:pt>
                  <c:pt idx="6">
                    <c:v>Education</c:v>
                  </c:pt>
                </c:lvl>
              </c:multiLvlStrCache>
            </c:multiLvlStrRef>
          </c:cat>
          <c:val>
            <c:numRef>
              <c:f>Sheet1!$D$2:$D$9</c:f>
              <c:numCache>
                <c:formatCode>0.0</c:formatCode>
                <c:ptCount val="8"/>
                <c:pt idx="0">
                  <c:v>16.47</c:v>
                </c:pt>
                <c:pt idx="1">
                  <c:v>16.47</c:v>
                </c:pt>
                <c:pt idx="2">
                  <c:v>27.59</c:v>
                </c:pt>
                <c:pt idx="3">
                  <c:v>27.84</c:v>
                </c:pt>
                <c:pt idx="4">
                  <c:v>36.18</c:v>
                </c:pt>
                <c:pt idx="5">
                  <c:v>30.830000000000005</c:v>
                </c:pt>
                <c:pt idx="6">
                  <c:v>20.29</c:v>
                </c:pt>
                <c:pt idx="7">
                  <c:v>24.85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Total number of students in subject groups (%)</c:v>
                </c:pt>
              </c:strCache>
            </c:strRef>
          </c:tx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Sheet1!$A$2:$B$9</c:f>
              <c:multiLvlStrCache>
                <c:ptCount val="8"/>
                <c:lvl>
                  <c:pt idx="0">
                    <c:v>Fall 2013</c:v>
                  </c:pt>
                  <c:pt idx="1">
                    <c:v>Spring 2014</c:v>
                  </c:pt>
                  <c:pt idx="2">
                    <c:v>Fall 2013</c:v>
                  </c:pt>
                  <c:pt idx="3">
                    <c:v>Spring 2014</c:v>
                  </c:pt>
                  <c:pt idx="4">
                    <c:v>Fall 2013</c:v>
                  </c:pt>
                  <c:pt idx="5">
                    <c:v>Spring 2014</c:v>
                  </c:pt>
                  <c:pt idx="6">
                    <c:v>Fall 2013</c:v>
                  </c:pt>
                  <c:pt idx="7">
                    <c:v>Spring 2014</c:v>
                  </c:pt>
                </c:lvl>
                <c:lvl>
                  <c:pt idx="0">
                    <c:v>Engineering and Applied Science</c:v>
                  </c:pt>
                  <c:pt idx="2">
                    <c:v>Economics and Management</c:v>
                  </c:pt>
                  <c:pt idx="4">
                    <c:v>Humanities and Social Sciences</c:v>
                  </c:pt>
                  <c:pt idx="6">
                    <c:v>Education</c:v>
                  </c:pt>
                </c:lvl>
              </c:multiLvlStrCache>
            </c:multiLvlStrRef>
          </c:cat>
          <c:val>
            <c:numRef>
              <c:f>Sheet1!$E$2:$E$9</c:f>
              <c:numCache>
                <c:formatCode>0.0</c:formatCode>
                <c:ptCount val="8"/>
                <c:pt idx="0">
                  <c:v>15</c:v>
                </c:pt>
                <c:pt idx="1">
                  <c:v>14.17</c:v>
                </c:pt>
                <c:pt idx="2">
                  <c:v>29.7</c:v>
                </c:pt>
                <c:pt idx="3">
                  <c:v>28.79</c:v>
                </c:pt>
                <c:pt idx="4">
                  <c:v>36.880000000000003</c:v>
                </c:pt>
                <c:pt idx="5">
                  <c:v>31.14</c:v>
                </c:pt>
                <c:pt idx="6">
                  <c:v>18.829999999999991</c:v>
                </c:pt>
                <c:pt idx="7">
                  <c:v>25.91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55341304"/>
        <c:axId val="255344048"/>
      </c:lineChart>
      <c:catAx>
        <c:axId val="2553413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/>
            </a:pPr>
            <a:endParaRPr lang="en-US"/>
          </a:p>
        </c:txPr>
        <c:crossAx val="255344048"/>
        <c:crosses val="autoZero"/>
        <c:auto val="1"/>
        <c:lblAlgn val="ctr"/>
        <c:lblOffset val="100"/>
        <c:noMultiLvlLbl val="0"/>
      </c:catAx>
      <c:valAx>
        <c:axId val="25534404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255341304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800">
          <a:latin typeface="Times New Roman" pitchFamily="18" charset="0"/>
          <a:cs typeface="Times New Roman" pitchFamily="18" charset="0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AFCA4-DB08-4CCA-816A-FE55C15D8232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81C34-2974-4D39-83D0-AE6DD17C2B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Document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z-Latn-AZ" b="1" dirty="0">
                <a:latin typeface="Times New Roman" pitchFamily="18" charset="0"/>
                <a:cs typeface="Times New Roman" pitchFamily="18" charset="0"/>
              </a:rPr>
              <a:t>GENERAL INFORMATION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ON SCHOOLS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1876"/>
            <a:ext cx="6400800" cy="206692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2013-2014 Academic Year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14282" y="928670"/>
          <a:ext cx="9329767" cy="59293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392076" imgH="4058805" progId="Word.Document.12">
                  <p:embed/>
                </p:oleObj>
              </mc:Choice>
              <mc:Fallback>
                <p:oleObj name="Document" r:id="rId4" imgW="8392076" imgH="4058805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928670"/>
                        <a:ext cx="9329767" cy="59293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569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Document</vt:lpstr>
      <vt:lpstr>GENERAL INFORMATION ON SCHOOLS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INFORMATION ON SCHOOLS</dc:title>
  <dc:creator>grasulova</dc:creator>
  <cp:lastModifiedBy>Gunel</cp:lastModifiedBy>
  <cp:revision>4</cp:revision>
  <dcterms:created xsi:type="dcterms:W3CDTF">2014-12-02T10:53:51Z</dcterms:created>
  <dcterms:modified xsi:type="dcterms:W3CDTF">2016-05-04T06:59:49Z</dcterms:modified>
</cp:coreProperties>
</file>