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Book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Book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Student Staff (%)</a:t>
            </a:r>
            <a:endParaRPr lang="en-US" sz="32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By schools</a:t>
            </a:r>
          </a:p>
        </c:rich>
      </c:tx>
      <c:layout>
        <c:manualLayout>
          <c:xMode val="edge"/>
          <c:yMode val="edge"/>
          <c:x val="0.30882327209098875"/>
          <c:y val="1.371815457335729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Sheet1!$B$50</c:f>
              <c:strCache>
                <c:ptCount val="1"/>
                <c:pt idx="0">
                  <c:v>Freshmen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Sheet1!$A$51:$A$54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Sheet1!$B$51:$B$54</c:f>
              <c:numCache>
                <c:formatCode>0.0</c:formatCode>
                <c:ptCount val="4"/>
                <c:pt idx="0">
                  <c:v>28.6</c:v>
                </c:pt>
                <c:pt idx="1">
                  <c:v>21.9</c:v>
                </c:pt>
                <c:pt idx="2">
                  <c:v>28.9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Sheet1!$C$50</c:f>
              <c:strCache>
                <c:ptCount val="1"/>
                <c:pt idx="0">
                  <c:v>Sophomore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Sheet1!$A$51:$A$54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Sheet1!$C$51:$C$54</c:f>
              <c:numCache>
                <c:formatCode>0.0</c:formatCode>
                <c:ptCount val="4"/>
                <c:pt idx="0">
                  <c:v>18.399999999999999</c:v>
                </c:pt>
                <c:pt idx="1">
                  <c:v>18.100000000000001</c:v>
                </c:pt>
                <c:pt idx="2">
                  <c:v>22</c:v>
                </c:pt>
                <c:pt idx="3">
                  <c:v>25.9</c:v>
                </c:pt>
              </c:numCache>
            </c:numRef>
          </c:val>
        </c:ser>
        <c:ser>
          <c:idx val="2"/>
          <c:order val="2"/>
          <c:tx>
            <c:strRef>
              <c:f>Sheet1!$D$50</c:f>
              <c:strCache>
                <c:ptCount val="1"/>
                <c:pt idx="0">
                  <c:v>Junior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Sheet1!$A$51:$A$54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Sheet1!$D$51:$D$54</c:f>
              <c:numCache>
                <c:formatCode>0.0</c:formatCode>
                <c:ptCount val="4"/>
                <c:pt idx="0">
                  <c:v>19.600000000000001</c:v>
                </c:pt>
                <c:pt idx="1">
                  <c:v>21.5</c:v>
                </c:pt>
                <c:pt idx="2">
                  <c:v>20.7</c:v>
                </c:pt>
                <c:pt idx="3">
                  <c:v>24.8</c:v>
                </c:pt>
              </c:numCache>
            </c:numRef>
          </c:val>
        </c:ser>
        <c:ser>
          <c:idx val="3"/>
          <c:order val="3"/>
          <c:tx>
            <c:strRef>
              <c:f>Sheet1!$E$50</c:f>
              <c:strCache>
                <c:ptCount val="1"/>
                <c:pt idx="0">
                  <c:v>Senior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Sheet1!$A$51:$A$54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Sheet1!$E$51:$E$54</c:f>
              <c:numCache>
                <c:formatCode>0.0</c:formatCode>
                <c:ptCount val="4"/>
                <c:pt idx="0">
                  <c:v>24.3</c:v>
                </c:pt>
                <c:pt idx="1">
                  <c:v>13.7</c:v>
                </c:pt>
                <c:pt idx="2">
                  <c:v>18.2</c:v>
                </c:pt>
                <c:pt idx="3">
                  <c:v>17</c:v>
                </c:pt>
              </c:numCache>
            </c:numRef>
          </c:val>
        </c:ser>
        <c:ser>
          <c:idx val="4"/>
          <c:order val="4"/>
          <c:tx>
            <c:strRef>
              <c:f>Sheet1!$F$50</c:f>
              <c:strCache>
                <c:ptCount val="1"/>
                <c:pt idx="0">
                  <c:v>Master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Sheet1!$A$51:$A$54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Sheet1!$F$51:$F$54</c:f>
              <c:numCache>
                <c:formatCode>0.0</c:formatCode>
                <c:ptCount val="4"/>
                <c:pt idx="0">
                  <c:v>5.9</c:v>
                </c:pt>
                <c:pt idx="1">
                  <c:v>22.7</c:v>
                </c:pt>
                <c:pt idx="2">
                  <c:v>6.2</c:v>
                </c:pt>
                <c:pt idx="3">
                  <c:v>1.1000000000000001</c:v>
                </c:pt>
              </c:numCache>
            </c:numRef>
          </c:val>
        </c:ser>
        <c:ser>
          <c:idx val="5"/>
          <c:order val="5"/>
          <c:tx>
            <c:strRef>
              <c:f>Sheet1!$G$50</c:f>
              <c:strCache>
                <c:ptCount val="1"/>
                <c:pt idx="0">
                  <c:v>Doctor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Sheet1!$A$51:$A$54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Sheet1!$G$51:$G$54</c:f>
              <c:numCache>
                <c:formatCode>0.0</c:formatCode>
                <c:ptCount val="4"/>
                <c:pt idx="0">
                  <c:v>3.1</c:v>
                </c:pt>
                <c:pt idx="1">
                  <c:v>2</c:v>
                </c:pt>
                <c:pt idx="2">
                  <c:v>4</c:v>
                </c:pt>
                <c:pt idx="3">
                  <c:v>1.1000000000000001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2341256"/>
        <c:axId val="242339296"/>
      </c:barChart>
      <c:catAx>
        <c:axId val="242341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2339296"/>
        <c:crosses val="autoZero"/>
        <c:auto val="1"/>
        <c:lblAlgn val="ctr"/>
        <c:lblOffset val="100"/>
        <c:noMultiLvlLbl val="0"/>
      </c:catAx>
      <c:valAx>
        <c:axId val="24233929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4234125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Student Staff (%)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niversity-wide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Sheet1!$A$29</c:f>
              <c:strCache>
                <c:ptCount val="1"/>
                <c:pt idx="0">
                  <c:v>university-wide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Sheet1!$B$28:$G$28</c:f>
              <c:strCache>
                <c:ptCount val="6"/>
                <c:pt idx="0">
                  <c:v>Freshmen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  <c:pt idx="4">
                  <c:v>Master</c:v>
                </c:pt>
                <c:pt idx="5">
                  <c:v>Doctor</c:v>
                </c:pt>
              </c:strCache>
            </c:strRef>
          </c:cat>
          <c:val>
            <c:numRef>
              <c:f>Sheet1!$B$29:$G$29</c:f>
              <c:numCache>
                <c:formatCode>General</c:formatCode>
                <c:ptCount val="6"/>
                <c:pt idx="0">
                  <c:v>26.8</c:v>
                </c:pt>
                <c:pt idx="1">
                  <c:v>21.2</c:v>
                </c:pt>
                <c:pt idx="2">
                  <c:v>21.8</c:v>
                </c:pt>
                <c:pt idx="3">
                  <c:v>17.3</c:v>
                </c:pt>
                <c:pt idx="4">
                  <c:v>10.3</c:v>
                </c:pt>
                <c:pt idx="5">
                  <c:v>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2342040"/>
        <c:axId val="242344392"/>
      </c:barChart>
      <c:catAx>
        <c:axId val="242342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2344392"/>
        <c:crosses val="autoZero"/>
        <c:auto val="1"/>
        <c:lblAlgn val="ctr"/>
        <c:lblOffset val="100"/>
        <c:noMultiLvlLbl val="0"/>
      </c:catAx>
      <c:valAx>
        <c:axId val="242344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2342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987D-6AA3-40EA-A334-92F7A6C651A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C1-7FDB-4549-8603-9C2EBCE2E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987D-6AA3-40EA-A334-92F7A6C651A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C1-7FDB-4549-8603-9C2EBCE2E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987D-6AA3-40EA-A334-92F7A6C651A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C1-7FDB-4549-8603-9C2EBCE2E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987D-6AA3-40EA-A334-92F7A6C651A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C1-7FDB-4549-8603-9C2EBCE2E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987D-6AA3-40EA-A334-92F7A6C651A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C1-7FDB-4549-8603-9C2EBCE2E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987D-6AA3-40EA-A334-92F7A6C651A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C1-7FDB-4549-8603-9C2EBCE2E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987D-6AA3-40EA-A334-92F7A6C651A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C1-7FDB-4549-8603-9C2EBCE2E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987D-6AA3-40EA-A334-92F7A6C651A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C1-7FDB-4549-8603-9C2EBCE2E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987D-6AA3-40EA-A334-92F7A6C651A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C1-7FDB-4549-8603-9C2EBCE2E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987D-6AA3-40EA-A334-92F7A6C651A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C1-7FDB-4549-8603-9C2EBCE2E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987D-6AA3-40EA-A334-92F7A6C651A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C1-7FDB-4549-8603-9C2EBCE2E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987D-6AA3-40EA-A334-92F7A6C651A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794C1-7FDB-4549-8603-9C2EBCE2E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4786346"/>
          </a:xfrm>
        </p:spPr>
        <p:txBody>
          <a:bodyPr/>
          <a:lstStyle/>
          <a:p>
            <a:r>
              <a:rPr lang="az-Latn-AZ" b="1" dirty="0">
                <a:latin typeface="Times New Roman" pitchFamily="18" charset="0"/>
                <a:cs typeface="Times New Roman" pitchFamily="18" charset="0"/>
              </a:rPr>
              <a:t>Student Staff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(%)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0" y="1714488"/>
          <a:ext cx="9144000" cy="514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1795776" imgH="4058805" progId="Word.Document.12">
                  <p:embed/>
                </p:oleObj>
              </mc:Choice>
              <mc:Fallback>
                <p:oleObj name="Document" r:id="rId4" imgW="11795776" imgH="4058805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14488"/>
                        <a:ext cx="9144000" cy="5143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554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63"/>
          <a:ext cx="8229600" cy="562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Document</vt:lpstr>
      <vt:lpstr>Student Staff  (%)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Staff  (%)</dc:title>
  <dc:creator>grasulova</dc:creator>
  <cp:lastModifiedBy>Gunel</cp:lastModifiedBy>
  <cp:revision>3</cp:revision>
  <dcterms:created xsi:type="dcterms:W3CDTF">2014-12-03T07:48:23Z</dcterms:created>
  <dcterms:modified xsi:type="dcterms:W3CDTF">2016-05-04T07:03:10Z</dcterms:modified>
</cp:coreProperties>
</file>