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T&#601;l&#601;b&#601;%20q&#601;bulu%20(2010-2014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T&#601;l&#601;b&#601;%20q&#601;bulu%20(2010-201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>
                <a:latin typeface="Times New Roman" pitchFamily="18" charset="0"/>
                <a:cs typeface="Times New Roman" pitchFamily="18" charset="0"/>
              </a:defRPr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Student Admission (in %)</a:t>
            </a:r>
          </a:p>
          <a:p>
            <a:pPr>
              <a:defRPr lang="ru-RU" sz="3200"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(by years)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Sheet1!$B$101</c:f>
              <c:strCache>
                <c:ptCount val="1"/>
                <c:pt idx="0">
                  <c:v>Bachelor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Sheet1!$C$100:$G$100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Sheet1!$C$101:$G$101</c:f>
              <c:numCache>
                <c:formatCode>_-* #,##0.0_р_._-;\-* #,##0.0_р_._-;_-* "-"??_р_._-;_-@_-</c:formatCode>
                <c:ptCount val="5"/>
                <c:pt idx="0">
                  <c:v>85.714285714285722</c:v>
                </c:pt>
                <c:pt idx="1">
                  <c:v>83.203125000000043</c:v>
                </c:pt>
                <c:pt idx="2">
                  <c:v>81.781376518218579</c:v>
                </c:pt>
                <c:pt idx="3">
                  <c:v>80.775716694772342</c:v>
                </c:pt>
                <c:pt idx="4">
                  <c:v>79.554655870445345</c:v>
                </c:pt>
              </c:numCache>
            </c:numRef>
          </c:val>
        </c:ser>
        <c:ser>
          <c:idx val="1"/>
          <c:order val="1"/>
          <c:tx>
            <c:strRef>
              <c:f>Sheet1!$B$102</c:f>
              <c:strCache>
                <c:ptCount val="1"/>
                <c:pt idx="0">
                  <c:v>Master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Sheet1!$C$100:$G$100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Sheet1!$C$102:$G$102</c:f>
              <c:numCache>
                <c:formatCode>_-* #,##0.0_р_._-;\-* #,##0.0_р_._-;_-* "-"??_р_._-;_-@_-</c:formatCode>
                <c:ptCount val="5"/>
                <c:pt idx="0">
                  <c:v>14.285714285714286</c:v>
                </c:pt>
                <c:pt idx="1">
                  <c:v>15.234374999999995</c:v>
                </c:pt>
                <c:pt idx="2">
                  <c:v>15.182186234817822</c:v>
                </c:pt>
                <c:pt idx="3">
                  <c:v>14.839797639123109</c:v>
                </c:pt>
                <c:pt idx="4">
                  <c:v>14.979757085020251</c:v>
                </c:pt>
              </c:numCache>
            </c:numRef>
          </c:val>
        </c:ser>
        <c:ser>
          <c:idx val="2"/>
          <c:order val="2"/>
          <c:tx>
            <c:strRef>
              <c:f>Sheet1!$B$103</c:f>
              <c:strCache>
                <c:ptCount val="1"/>
                <c:pt idx="0">
                  <c:v>Doctor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Sheet1!$C$100:$G$100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Sheet1!$C$103:$G$103</c:f>
              <c:numCache>
                <c:formatCode>_-* #,##0.0_р_._-;\-* #,##0.0_р_._-;_-* "-"??_р_._-;_-@_-</c:formatCode>
                <c:ptCount val="5"/>
                <c:pt idx="1">
                  <c:v>1.5625</c:v>
                </c:pt>
                <c:pt idx="2">
                  <c:v>3.0364372469635632</c:v>
                </c:pt>
                <c:pt idx="3">
                  <c:v>4.3844856661045482</c:v>
                </c:pt>
                <c:pt idx="4">
                  <c:v>5.4655870445344101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9699752"/>
        <c:axId val="219699360"/>
      </c:barChart>
      <c:catAx>
        <c:axId val="219699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9699360"/>
        <c:crosses val="autoZero"/>
        <c:auto val="1"/>
        <c:lblAlgn val="ctr"/>
        <c:lblOffset val="100"/>
        <c:noMultiLvlLbl val="0"/>
      </c:catAx>
      <c:valAx>
        <c:axId val="219699360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21969975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 sz="1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Student Admission</a:t>
            </a:r>
          </a:p>
          <a:p>
            <a:pPr>
              <a:defRPr lang="ru-RU"/>
            </a:pPr>
            <a:endParaRPr lang="en-US" sz="1050" dirty="0" smtClean="0"/>
          </a:p>
          <a:p>
            <a:pPr>
              <a:defRPr lang="ru-RU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(2014-2015 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academic year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Sheet1!$C$81</c:f>
              <c:strCache>
                <c:ptCount val="1"/>
                <c:pt idx="0">
                  <c:v>2014-2015</c:v>
                </c:pt>
              </c:strCache>
            </c:strRef>
          </c:tx>
          <c:dLbls>
            <c:dLbl>
              <c:idx val="0"/>
              <c:layout>
                <c:manualLayout>
                  <c:x val="-0.11805668700911807"/>
                  <c:y val="-0.20217920123432595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>
                        <a:latin typeface="Times New Roman" pitchFamily="18" charset="0"/>
                        <a:cs typeface="Times New Roman" pitchFamily="18" charset="0"/>
                      </a:rPr>
                      <a:t>Bachelor</a:t>
                    </a:r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
80%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6639612751444717E-2"/>
                  <c:y val="0.11422352249503072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>
                        <a:latin typeface="Times New Roman" pitchFamily="18" charset="0"/>
                        <a:cs typeface="Times New Roman" pitchFamily="18" charset="0"/>
                      </a:rPr>
                      <a:t>Master</a:t>
                    </a:r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
15%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6512573782883612E-2"/>
                  <c:y val="0.130596694569650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Doctor</a:t>
                    </a:r>
                    <a:r>
                      <a:rPr lang="en-US" sz="1600" dirty="0">
                        <a:latin typeface="Times New Roman" pitchFamily="18" charset="0"/>
                        <a:cs typeface="Times New Roman" pitchFamily="18" charset="0"/>
                      </a:rPr>
                      <a:t>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Sheet1!$B$82:$B$84</c:f>
              <c:strCache>
                <c:ptCount val="3"/>
                <c:pt idx="0">
                  <c:v>Bakalavr</c:v>
                </c:pt>
                <c:pt idx="1">
                  <c:v>Magistr</c:v>
                </c:pt>
                <c:pt idx="2">
                  <c:v>Doktor</c:v>
                </c:pt>
              </c:strCache>
            </c:strRef>
          </c:cat>
          <c:val>
            <c:numRef>
              <c:f>Sheet1!$C$82:$C$84</c:f>
              <c:numCache>
                <c:formatCode>_-* #,##0.0_р_._-;\-* #,##0.0_р_._-;_-* "-"??_р_._-;_-@_-</c:formatCode>
                <c:ptCount val="3"/>
                <c:pt idx="0">
                  <c:v>79.554655870445345</c:v>
                </c:pt>
                <c:pt idx="1">
                  <c:v>14.979757085020251</c:v>
                </c:pt>
                <c:pt idx="2">
                  <c:v>5.4655870445344101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97E0-B85D-48F8-B556-8052A87B4EE4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E5EB-9294-420C-9A98-DDA400BE69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STUDENT ADMISSION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995486"/>
          </a:xfrm>
        </p:spPr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(2010-2014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Student Admission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(2010-2014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graphicFrame>
        <p:nvGraphicFramePr>
          <p:cNvPr id="2050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714348" y="2071678"/>
          <a:ext cx="8147050" cy="34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8804624" imgH="2038221" progId="Word.Document.12">
                  <p:embed/>
                </p:oleObj>
              </mc:Choice>
              <mc:Fallback>
                <p:oleObj name="Document" r:id="rId4" imgW="8804624" imgH="2038221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071678"/>
                        <a:ext cx="8147050" cy="341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911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27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Document</vt:lpstr>
      <vt:lpstr>STUDENT ADMISSION</vt:lpstr>
      <vt:lpstr>Student Admission  (2010-2014 years)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ADMISSION</dc:title>
  <dc:creator>grasulova</dc:creator>
  <cp:lastModifiedBy>Gunel</cp:lastModifiedBy>
  <cp:revision>8</cp:revision>
  <dcterms:created xsi:type="dcterms:W3CDTF">2015-02-10T06:14:52Z</dcterms:created>
  <dcterms:modified xsi:type="dcterms:W3CDTF">2016-05-04T07:03:51Z</dcterms:modified>
</cp:coreProperties>
</file>