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399;L&#399;B&#399;%20Q&#399;BULU%20(ixtisaslar%20&#252;zr&#601;%20y&#305;&#287;d&#305;&#287;&#305;%20ballara%20g&#246;r&#601;%20t&#601;l&#601;b&#601;l&#601;rin%20say&#305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399;L&#399;B&#399;%20Q&#399;BULU%20(ixtisaslar%20&#252;zr&#601;%20y&#305;&#287;d&#305;&#287;&#305;%20ballara%20g&#246;r&#601;%20t&#601;l&#601;b&#601;l&#601;rin%20say&#305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399;L&#399;B&#399;%20Q&#399;BULU%20(ixtisaslar%20&#252;zr&#601;%20y&#305;&#287;d&#305;&#287;&#305;%20ballara%20g&#246;r&#601;%20t&#601;l&#601;b&#601;l&#601;rin%20say&#305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399;L&#399;B&#399;%20Q&#399;BULU%20(ixtisaslar%20&#252;zr&#601;%20y&#305;&#287;d&#305;&#287;&#305;%20ballara%20g&#246;r&#601;%20t&#601;l&#601;b&#601;l&#601;rin%20say&#30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/>
            </a:pPr>
            <a:r>
              <a:rPr lang="az-Latn-AZ" sz="3200" b="1" i="0" u="none" strike="noStrike" baseline="0">
                <a:latin typeface="Times New Roman" pitchFamily="18" charset="0"/>
                <a:cs typeface="Times New Roman" pitchFamily="18" charset="0"/>
              </a:rPr>
              <a:t>School of Engineering and Applied Science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Sheet2!$B$228</c:f>
              <c:strCache>
                <c:ptCount val="1"/>
                <c:pt idx="0">
                  <c:v>Number of students</c:v>
                </c:pt>
              </c:strCache>
            </c:strRef>
          </c:tx>
          <c:dLbls>
            <c:dLbl>
              <c:idx val="0"/>
              <c:layout>
                <c:manualLayout>
                  <c:x val="-0.10952192694663171"/>
                  <c:y val="0.1802211415007578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Oil and gas </a:t>
                    </a:r>
                    <a:r>
                      <a:rPr lang="en-US" smtClean="0"/>
                      <a:t>Engineering</a:t>
                    </a:r>
                    <a:r>
                      <a:rPr lang="en-US"/>
                      <a:t>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862718722659672"/>
                  <c:y val="6.031885798747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593547681539809"/>
                  <c:y val="-0.169147810485406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808896544181981"/>
                  <c:y val="-0.160251425784689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670811461067371"/>
                  <c:y val="0.12756983673278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6926837270341233E-2"/>
                  <c:y val="0.1017676870302887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Biomedical </a:t>
                    </a:r>
                    <a:r>
                      <a:rPr lang="en-US" dirty="0" smtClean="0"/>
                      <a:t>Engineering</a:t>
                    </a:r>
                    <a:r>
                      <a:rPr lang="en-US" dirty="0"/>
                      <a:t>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Sheet2!$A$229:$A$235</c:f>
              <c:strCache>
                <c:ptCount val="7"/>
                <c:pt idx="0">
                  <c:v>Oil and gas engineering</c:v>
                </c:pt>
                <c:pt idx="1">
                  <c:v>Computer Engineering</c:v>
                </c:pt>
                <c:pt idx="2">
                  <c:v>Computer Science</c:v>
                </c:pt>
                <c:pt idx="3">
                  <c:v>Civil Engineering</c:v>
                </c:pt>
                <c:pt idx="4">
                  <c:v>Electronics, telecom. and Radio Engineering</c:v>
                </c:pt>
                <c:pt idx="5">
                  <c:v>Chemical Engineering</c:v>
                </c:pt>
                <c:pt idx="6">
                  <c:v>Biomedical engineering</c:v>
                </c:pt>
              </c:strCache>
            </c:strRef>
          </c:cat>
          <c:val>
            <c:numRef>
              <c:f>Sheet2!$B$229:$B$235</c:f>
              <c:numCache>
                <c:formatCode>General</c:formatCode>
                <c:ptCount val="7"/>
                <c:pt idx="0">
                  <c:v>14.3</c:v>
                </c:pt>
                <c:pt idx="1">
                  <c:v>15.4</c:v>
                </c:pt>
                <c:pt idx="2">
                  <c:v>22</c:v>
                </c:pt>
                <c:pt idx="3">
                  <c:v>13.2</c:v>
                </c:pt>
                <c:pt idx="4">
                  <c:v>13.2</c:v>
                </c:pt>
                <c:pt idx="5">
                  <c:v>15.4</c:v>
                </c:pt>
                <c:pt idx="6">
                  <c:v>6.6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>
                <a:latin typeface="Times New Roman" pitchFamily="18" charset="0"/>
                <a:cs typeface="Times New Roman" pitchFamily="18" charset="0"/>
              </a:defRPr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School of Economics and Management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-0.15589361981880714"/>
                  <c:y val="2.0231807094069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64512344500184E-2"/>
                  <c:y val="-0.183103414161683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3950792432663"/>
                  <c:y val="-5.15001748202528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7177018685590298"/>
                  <c:y val="0.18203325941548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Sheet2!$A$237:$A$242</c:f>
              <c:strCache>
                <c:ptCount val="6"/>
                <c:pt idx="0">
                  <c:v>Accounting and Audit</c:v>
                </c:pt>
                <c:pt idx="1">
                  <c:v>Finance</c:v>
                </c:pt>
                <c:pt idx="2">
                  <c:v>Economics</c:v>
                </c:pt>
                <c:pt idx="3">
                  <c:v>Management</c:v>
                </c:pt>
                <c:pt idx="4">
                  <c:v>Marketing</c:v>
                </c:pt>
                <c:pt idx="5">
                  <c:v>Business Administration</c:v>
                </c:pt>
              </c:strCache>
            </c:strRef>
          </c:cat>
          <c:val>
            <c:numRef>
              <c:f>Sheet2!$B$237:$B$242</c:f>
              <c:numCache>
                <c:formatCode>General</c:formatCode>
                <c:ptCount val="6"/>
                <c:pt idx="0">
                  <c:v>7.2</c:v>
                </c:pt>
                <c:pt idx="1">
                  <c:v>7.2</c:v>
                </c:pt>
                <c:pt idx="2">
                  <c:v>20.3</c:v>
                </c:pt>
                <c:pt idx="3">
                  <c:v>26.1</c:v>
                </c:pt>
                <c:pt idx="4">
                  <c:v>14.5</c:v>
                </c:pt>
                <c:pt idx="5">
                  <c:v>24.6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/>
            </a:pPr>
            <a:r>
              <a:rPr lang="az-Latn-AZ" sz="3200" b="1" i="0" u="none" strike="noStrike" baseline="0">
                <a:latin typeface="Times New Roman" pitchFamily="18" charset="0"/>
                <a:cs typeface="Times New Roman" pitchFamily="18" charset="0"/>
              </a:rPr>
              <a:t>School of Humanities and Social Sciences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396620734908138"/>
                  <c:y val="0.167558037768369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494258530183727"/>
                  <c:y val="2.5376612532165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7854866579177606"/>
                  <c:y val="-2.49333868105276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International Relations</a:t>
                    </a:r>
                    <a:r>
                      <a:rPr lang="en-US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3905156386701661"/>
                  <c:y val="-0.16653449522478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1364441163604553"/>
                  <c:y val="-4.38557625125679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6668975405852075E-2"/>
                  <c:y val="0.10148062601501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Sheet2!$A$244:$A$249</c:f>
              <c:strCache>
                <c:ptCount val="6"/>
                <c:pt idx="0">
                  <c:v>Political Science</c:v>
                </c:pt>
                <c:pt idx="1">
                  <c:v>Regional</c:v>
                </c:pt>
                <c:pt idx="2">
                  <c:v>International relations</c:v>
                </c:pt>
                <c:pt idx="3">
                  <c:v>English Language and Literature</c:v>
                </c:pt>
                <c:pt idx="4">
                  <c:v>Translation (English language)</c:v>
                </c:pt>
                <c:pt idx="5">
                  <c:v>Psychology</c:v>
                </c:pt>
              </c:strCache>
            </c:strRef>
          </c:cat>
          <c:val>
            <c:numRef>
              <c:f>Sheet2!$B$244:$B$249</c:f>
              <c:numCache>
                <c:formatCode>General</c:formatCode>
                <c:ptCount val="6"/>
                <c:pt idx="0">
                  <c:v>18.5</c:v>
                </c:pt>
                <c:pt idx="1">
                  <c:v>7.4</c:v>
                </c:pt>
                <c:pt idx="2">
                  <c:v>4.5999999999999996</c:v>
                </c:pt>
                <c:pt idx="3">
                  <c:v>17.600000000000001</c:v>
                </c:pt>
                <c:pt idx="4">
                  <c:v>47.2</c:v>
                </c:pt>
                <c:pt idx="5">
                  <c:v>4.5999999999999996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baseline="0">
                <a:latin typeface="Times New Roman" pitchFamily="18" charset="0"/>
                <a:cs typeface="Times New Roman" pitchFamily="18" charset="0"/>
              </a:rPr>
              <a:t>School of </a:t>
            </a:r>
            <a:r>
              <a:rPr lang="en-US" sz="3200" b="1" i="0" baseline="0">
                <a:latin typeface="Times New Roman" pitchFamily="18" charset="0"/>
                <a:cs typeface="Times New Roman" pitchFamily="18" charset="0"/>
              </a:rPr>
              <a:t>Education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t>Azərbaijan Language and </a:t>
                    </a:r>
                    <a:r>
                      <a:rPr/>
                      <a:t>Literature </a:t>
                    </a:r>
                    <a:r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731168218302083"/>
                  <c:y val="0.113101180556217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93236964481969"/>
                  <c:y val="-0.168380549326440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998861106252181"/>
                  <c:y val="-0.185706326295979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/>
                      <a:t> </a:t>
                    </a:r>
                    <a:r>
                      <a:rPr smtClean="0"/>
                      <a:t>Mathematic</a:t>
                    </a:r>
                    <a:r>
                      <a:rPr lang="az-Latn-AZ" smtClean="0"/>
                      <a:t>s</a:t>
                    </a:r>
                    <a:r>
                      <a:rPr smtClean="0"/>
                      <a:t> </a:t>
                    </a:r>
                    <a:r>
                      <a:t>and Informatics Education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Sheet2!$B$270:$B$276</c:f>
              <c:strCache>
                <c:ptCount val="7"/>
                <c:pt idx="0">
                  <c:v>Azərbaijan Language and Literature Education</c:v>
                </c:pt>
                <c:pt idx="1">
                  <c:v>Azerbaijan  language and Literature Education</c:v>
                </c:pt>
                <c:pt idx="2">
                  <c:v> English language Education</c:v>
                </c:pt>
                <c:pt idx="3">
                  <c:v>History and  Geography Education</c:v>
                </c:pt>
                <c:pt idx="4">
                  <c:v> Mathematic and Informatics Education</c:v>
                </c:pt>
                <c:pt idx="5">
                  <c:v>Chemistry and Biology Education</c:v>
                </c:pt>
                <c:pt idx="6">
                  <c:v> Primary Education</c:v>
                </c:pt>
              </c:strCache>
            </c:strRef>
          </c:cat>
          <c:val>
            <c:numRef>
              <c:f>Sheet2!$C$270:$C$276</c:f>
              <c:numCache>
                <c:formatCode>General</c:formatCode>
                <c:ptCount val="7"/>
                <c:pt idx="0">
                  <c:v>10.4</c:v>
                </c:pt>
                <c:pt idx="1">
                  <c:v>13.6</c:v>
                </c:pt>
                <c:pt idx="2">
                  <c:v>24.8</c:v>
                </c:pt>
                <c:pt idx="3">
                  <c:v>21.6</c:v>
                </c:pt>
                <c:pt idx="4">
                  <c:v>7.2</c:v>
                </c:pt>
                <c:pt idx="5">
                  <c:v>3.2</c:v>
                </c:pt>
                <c:pt idx="6">
                  <c:v>19.2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3BBC-0F2E-4292-93B1-DD7753D95425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24B35-E6A4-4FFE-B062-386A02D92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STUDENT ADMİSSİON</a:t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2014-2015 akademic year </a:t>
            </a:r>
          </a:p>
          <a:p>
            <a:r>
              <a:rPr lang="en-US" b="1" dirty="0" smtClean="0"/>
              <a:t>B</a:t>
            </a:r>
            <a:r>
              <a:rPr lang="az-Latn-AZ" b="1" dirty="0" smtClean="0"/>
              <a:t>y major</a:t>
            </a:r>
            <a:r>
              <a:rPr lang="en-US" b="1" dirty="0" smtClean="0"/>
              <a:t>s</a:t>
            </a:r>
            <a:r>
              <a:rPr lang="az-Latn-AZ" b="1" dirty="0" smtClean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(2014-2015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y majors (in %)</a:t>
            </a:r>
            <a:endParaRPr lang="ru-RU" dirty="0"/>
          </a:p>
        </p:txBody>
      </p:sp>
      <p:graphicFrame>
        <p:nvGraphicFramePr>
          <p:cNvPr id="20482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571472" y="1712913"/>
          <a:ext cx="8072494" cy="4787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Document" r:id="rId4" imgW="9015215" imgH="8415518" progId="Word.Document.12">
                  <p:embed/>
                </p:oleObj>
              </mc:Choice>
              <mc:Fallback>
                <p:oleObj name="Document" r:id="rId4" imgW="9015215" imgH="8415518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712913"/>
                        <a:ext cx="8072494" cy="4787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64" y="0"/>
          <a:ext cx="871543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9144000" cy="657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929718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51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STUDENT ADMİSSİON </vt:lpstr>
      <vt:lpstr>Student admission (2014-2015 By majors (in %)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ADMİSSİON</dc:title>
  <dc:creator>grasulova</dc:creator>
  <cp:lastModifiedBy>Gunel</cp:lastModifiedBy>
  <cp:revision>28</cp:revision>
  <dcterms:created xsi:type="dcterms:W3CDTF">2015-02-09T11:40:18Z</dcterms:created>
  <dcterms:modified xsi:type="dcterms:W3CDTF">2016-05-04T07:04:40Z</dcterms:modified>
</cp:coreProperties>
</file>