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T&#601;l&#601;b&#601;%20hey&#601;ti%20yaz%202015\t&#601;l&#601;b&#601;%20hey&#601;t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T&#601;l&#601;b&#601;%20hey&#601;ti%20yaz%202015\t&#601;l&#601;b&#601;%20hey&#601;t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T&#601;l&#601;b&#601;%20hey&#601;ti%20yaz%202015\t&#601;l&#601;b&#601;%20hey&#601;t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T&#601;l&#601;b&#601;%20hey&#601;ti%20yaz%202015\t&#601;l&#601;b&#601;%20hey&#601;t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T&#601;l&#601;b&#601;%20hey&#601;ti%20yaz%202015\t&#601;l&#601;b&#601;%20hey&#601;t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T&#601;l&#601;b&#601;%20hey&#601;ti%20yaz%202015\t&#601;l&#601;b&#601;%20hey&#601;t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T&#601;l&#601;b&#601;%20hey&#601;ti%20yaz%202015\t&#601;l&#601;b&#601;%20hey&#601;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i="0" baseline="0" dirty="0" err="1">
                <a:latin typeface="Times New Roman" pitchFamily="18" charset="0"/>
                <a:cs typeface="Times New Roman" pitchFamily="18" charset="0"/>
              </a:rPr>
              <a:t>tudent</a:t>
            </a:r>
            <a:r>
              <a:rPr lang="en-US" sz="3200" b="1" i="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i="0" baseline="0" dirty="0" err="1">
                <a:latin typeface="Times New Roman" pitchFamily="18" charset="0"/>
                <a:cs typeface="Times New Roman" pitchFamily="18" charset="0"/>
              </a:rPr>
              <a:t>taff</a:t>
            </a: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School of Engineering and Applied Science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Sheet1!$C$254</c:f>
              <c:strCache>
                <c:ptCount val="1"/>
                <c:pt idx="0">
                  <c:v>Engineering and Social Science</c:v>
                </c:pt>
              </c:strCache>
            </c:strRef>
          </c:tx>
          <c:dLbls>
            <c:dLbl>
              <c:idx val="0"/>
              <c:layout>
                <c:manualLayout>
                  <c:x val="-0.15196977981918941"/>
                  <c:y val="7.86458026620944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3980084086711514E-2"/>
                  <c:y val="-0.1768454150259064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161312822008362"/>
                  <c:y val="-9.59256366665347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827051132497327"/>
                  <c:y val="8.135919162118868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5969913483036924E-2"/>
                  <c:y val="0.14716530981128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Sheet1!$D$253:$H$253</c:f>
              <c:strCache>
                <c:ptCount val="5"/>
                <c:pt idx="0">
                  <c:v>Freshmen</c:v>
                </c:pt>
                <c:pt idx="1">
                  <c:v>Sophomore</c:v>
                </c:pt>
                <c:pt idx="2">
                  <c:v>Junior</c:v>
                </c:pt>
                <c:pt idx="3">
                  <c:v>Senior</c:v>
                </c:pt>
                <c:pt idx="4">
                  <c:v>MS</c:v>
                </c:pt>
              </c:strCache>
            </c:strRef>
          </c:cat>
          <c:val>
            <c:numRef>
              <c:f>Sheet1!$D$254:$H$254</c:f>
              <c:numCache>
                <c:formatCode>General</c:formatCode>
                <c:ptCount val="5"/>
                <c:pt idx="0">
                  <c:v>89</c:v>
                </c:pt>
                <c:pt idx="1">
                  <c:v>67</c:v>
                </c:pt>
                <c:pt idx="2">
                  <c:v>43</c:v>
                </c:pt>
                <c:pt idx="3">
                  <c:v>47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i="0" baseline="0" dirty="0" err="1">
                <a:latin typeface="Times New Roman" pitchFamily="18" charset="0"/>
                <a:cs typeface="Times New Roman" pitchFamily="18" charset="0"/>
              </a:rPr>
              <a:t>tudent</a:t>
            </a:r>
            <a:r>
              <a:rPr lang="en-US" sz="3200" b="1" i="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i="0" baseline="0" dirty="0" err="1">
                <a:latin typeface="Times New Roman" pitchFamily="18" charset="0"/>
                <a:cs typeface="Times New Roman" pitchFamily="18" charset="0"/>
              </a:rPr>
              <a:t>taff</a:t>
            </a: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School of Economics and Management</a:t>
            </a:r>
          </a:p>
        </c:rich>
      </c:tx>
      <c:layout>
        <c:manualLayout>
          <c:xMode val="edge"/>
          <c:yMode val="edge"/>
          <c:x val="0.19194894041022698"/>
          <c:y val="5.68007473490444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Sheet1!$C$283</c:f>
              <c:strCache>
                <c:ptCount val="1"/>
                <c:pt idx="0">
                  <c:v>Economics and Management</c:v>
                </c:pt>
              </c:strCache>
            </c:strRef>
          </c:tx>
          <c:dLbls>
            <c:dLbl>
              <c:idx val="0"/>
              <c:layout>
                <c:manualLayout>
                  <c:x val="-8.3142254787596001E-2"/>
                  <c:y val="0.170833178941485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6429261446485857"/>
                  <c:y val="-2.01813950504612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2511604452221239E-2"/>
                  <c:y val="-0.15688339255723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2960471954894517"/>
                  <c:y val="-6.54625789255210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2555288227860568E-2"/>
                  <c:y val="0.148692000423754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Sheet1!$D$282:$H$282</c:f>
              <c:strCache>
                <c:ptCount val="5"/>
                <c:pt idx="0">
                  <c:v>Freshmen</c:v>
                </c:pt>
                <c:pt idx="1">
                  <c:v>Sophomore</c:v>
                </c:pt>
                <c:pt idx="2">
                  <c:v>Junior</c:v>
                </c:pt>
                <c:pt idx="3">
                  <c:v>Senior</c:v>
                </c:pt>
                <c:pt idx="4">
                  <c:v>MS</c:v>
                </c:pt>
              </c:strCache>
            </c:strRef>
          </c:cat>
          <c:val>
            <c:numRef>
              <c:f>Sheet1!$D$283:$H$283</c:f>
              <c:numCache>
                <c:formatCode>General</c:formatCode>
                <c:ptCount val="5"/>
                <c:pt idx="0">
                  <c:v>75</c:v>
                </c:pt>
                <c:pt idx="1">
                  <c:v>117</c:v>
                </c:pt>
                <c:pt idx="2">
                  <c:v>116</c:v>
                </c:pt>
                <c:pt idx="3">
                  <c:v>99</c:v>
                </c:pt>
                <c:pt idx="4">
                  <c:v>103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i="0" baseline="0" dirty="0" err="1">
                <a:latin typeface="Times New Roman" pitchFamily="18" charset="0"/>
                <a:cs typeface="Times New Roman" pitchFamily="18" charset="0"/>
              </a:rPr>
              <a:t>tudent</a:t>
            </a:r>
            <a:r>
              <a:rPr lang="en-US" sz="3200" b="1" i="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i="0" baseline="0" dirty="0" err="1">
                <a:latin typeface="Times New Roman" pitchFamily="18" charset="0"/>
                <a:cs typeface="Times New Roman" pitchFamily="18" charset="0"/>
              </a:rPr>
              <a:t>taff</a:t>
            </a: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School of Humanities and Social Sciences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Sheet1!$C$308</c:f>
              <c:strCache>
                <c:ptCount val="1"/>
                <c:pt idx="0">
                  <c:v>Humanities and Social Sciences</c:v>
                </c:pt>
              </c:strCache>
            </c:strRef>
          </c:tx>
          <c:dLbls>
            <c:dLbl>
              <c:idx val="0"/>
              <c:layout>
                <c:manualLayout>
                  <c:x val="-0.10863134295713062"/>
                  <c:y val="0.1283225097045806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4794260960435501"/>
                  <c:y val="-0.11307964819908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9904794886750262E-2"/>
                  <c:y val="-0.133675596200611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4958928745018019"/>
                  <c:y val="6.39475819076939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1042942548848113E-2"/>
                  <c:y val="0.1398444370860292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Sheet1!$D$307:$H$307</c:f>
              <c:strCache>
                <c:ptCount val="5"/>
                <c:pt idx="0">
                  <c:v>Freshmen</c:v>
                </c:pt>
                <c:pt idx="1">
                  <c:v>Sophomore</c:v>
                </c:pt>
                <c:pt idx="2">
                  <c:v>Junior</c:v>
                </c:pt>
                <c:pt idx="3">
                  <c:v>Senior</c:v>
                </c:pt>
                <c:pt idx="4">
                  <c:v>MS</c:v>
                </c:pt>
              </c:strCache>
            </c:strRef>
          </c:cat>
          <c:val>
            <c:numRef>
              <c:f>Sheet1!$D$308:$H$308</c:f>
              <c:numCache>
                <c:formatCode>General</c:formatCode>
                <c:ptCount val="5"/>
                <c:pt idx="0">
                  <c:v>104</c:v>
                </c:pt>
                <c:pt idx="1">
                  <c:v>145</c:v>
                </c:pt>
                <c:pt idx="2">
                  <c:v>111</c:v>
                </c:pt>
                <c:pt idx="3">
                  <c:v>105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i="0" baseline="0" dirty="0" err="1">
                <a:latin typeface="Times New Roman" pitchFamily="18" charset="0"/>
                <a:cs typeface="Times New Roman" pitchFamily="18" charset="0"/>
              </a:rPr>
              <a:t>tudent</a:t>
            </a:r>
            <a:r>
              <a:rPr lang="en-US" sz="3200" b="1" i="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i="0" baseline="0" dirty="0" err="1">
                <a:latin typeface="Times New Roman" pitchFamily="18" charset="0"/>
                <a:cs typeface="Times New Roman" pitchFamily="18" charset="0"/>
              </a:rPr>
              <a:t>taff</a:t>
            </a: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School of Education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Sheet1!$D$334</c:f>
              <c:strCache>
                <c:ptCount val="1"/>
                <c:pt idx="0">
                  <c:v>Education</c:v>
                </c:pt>
              </c:strCache>
            </c:strRef>
          </c:tx>
          <c:dLbls>
            <c:dLbl>
              <c:idx val="0"/>
              <c:layout>
                <c:manualLayout>
                  <c:x val="-0.16777777777777778"/>
                  <c:y val="9.42743373966592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3317111402741112E-2"/>
                  <c:y val="-0.150438624860139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3764794157674756"/>
                  <c:y val="-9.86084549483146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574086225332956"/>
                  <c:y val="0.142329672253377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Sheet1!$E$333:$I$333</c:f>
              <c:strCache>
                <c:ptCount val="5"/>
                <c:pt idx="0">
                  <c:v>Freshmen</c:v>
                </c:pt>
                <c:pt idx="1">
                  <c:v>Sophomore</c:v>
                </c:pt>
                <c:pt idx="2">
                  <c:v>Junior</c:v>
                </c:pt>
                <c:pt idx="3">
                  <c:v>Senior</c:v>
                </c:pt>
                <c:pt idx="4">
                  <c:v>MS</c:v>
                </c:pt>
              </c:strCache>
            </c:strRef>
          </c:cat>
          <c:val>
            <c:numRef>
              <c:f>Sheet1!$E$334:$I$334</c:f>
              <c:numCache>
                <c:formatCode>General</c:formatCode>
                <c:ptCount val="5"/>
                <c:pt idx="0">
                  <c:v>152</c:v>
                </c:pt>
                <c:pt idx="1">
                  <c:v>115</c:v>
                </c:pt>
                <c:pt idx="2">
                  <c:v>114</c:v>
                </c:pt>
                <c:pt idx="3">
                  <c:v>109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i="0" baseline="0" dirty="0" err="1">
                <a:latin typeface="Times New Roman" pitchFamily="18" charset="0"/>
                <a:cs typeface="Times New Roman" pitchFamily="18" charset="0"/>
              </a:rPr>
              <a:t>tudent</a:t>
            </a:r>
            <a:r>
              <a:rPr lang="en-US" sz="3200" b="1" i="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i="0" baseline="0" dirty="0" err="1">
                <a:latin typeface="Times New Roman" pitchFamily="18" charset="0"/>
                <a:cs typeface="Times New Roman" pitchFamily="18" charset="0"/>
              </a:rPr>
              <a:t>taff</a:t>
            </a: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University-wide</a:t>
            </a:r>
            <a:endParaRPr lang="en-US" sz="24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Sheet1!$C$344</c:f>
              <c:strCache>
                <c:ptCount val="1"/>
                <c:pt idx="0">
                  <c:v>Total</c:v>
                </c:pt>
              </c:strCache>
            </c:strRef>
          </c:tx>
          <c:dLbls>
            <c:dLbl>
              <c:idx val="0"/>
              <c:layout>
                <c:manualLayout>
                  <c:x val="-0.1080410348012055"/>
                  <c:y val="0.133881420675726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3818733595800525"/>
                  <c:y val="-0.143019772552813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0050063186546361E-2"/>
                  <c:y val="-0.172908594670154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4696182074462921"/>
                  <c:y val="5.60925492718682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2751409546029034E-2"/>
                  <c:y val="0.156994974337806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Sheet1!$D$343:$H$343</c:f>
              <c:strCache>
                <c:ptCount val="5"/>
                <c:pt idx="0">
                  <c:v>Freshmen</c:v>
                </c:pt>
                <c:pt idx="1">
                  <c:v>Sophomore</c:v>
                </c:pt>
                <c:pt idx="2">
                  <c:v>Junior</c:v>
                </c:pt>
                <c:pt idx="3">
                  <c:v>Senior</c:v>
                </c:pt>
                <c:pt idx="4">
                  <c:v>MS</c:v>
                </c:pt>
              </c:strCache>
            </c:strRef>
          </c:cat>
          <c:val>
            <c:numRef>
              <c:f>Sheet1!$D$344:$H$344</c:f>
              <c:numCache>
                <c:formatCode>General</c:formatCode>
                <c:ptCount val="5"/>
                <c:pt idx="0">
                  <c:v>420</c:v>
                </c:pt>
                <c:pt idx="1">
                  <c:v>444</c:v>
                </c:pt>
                <c:pt idx="2">
                  <c:v>384</c:v>
                </c:pt>
                <c:pt idx="3">
                  <c:v>360</c:v>
                </c:pt>
                <c:pt idx="4">
                  <c:v>159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Student staff (%) </a:t>
            </a:r>
            <a:endParaRPr lang="ru-RU" sz="28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By schools </a:t>
            </a:r>
            <a:endParaRPr lang="ru-RU" sz="24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Sheet1!$E$359</c:f>
              <c:strCache>
                <c:ptCount val="1"/>
                <c:pt idx="0">
                  <c:v>Freshmen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Sheet1!$D$360:$D$363</c:f>
              <c:strCache>
                <c:ptCount val="4"/>
                <c:pt idx="0">
                  <c:v>Engineering and Social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Sheet1!$E$360:$E$363</c:f>
              <c:numCache>
                <c:formatCode>General</c:formatCode>
                <c:ptCount val="4"/>
                <c:pt idx="0">
                  <c:v>33.200000000000003</c:v>
                </c:pt>
                <c:pt idx="1">
                  <c:v>14.7</c:v>
                </c:pt>
                <c:pt idx="2" formatCode="_-* #,##0.0_р_._-;\-* #,##0.0_р_._-;_-* &quot;-&quot;??_р_._-;_-@_-">
                  <c:v>21</c:v>
                </c:pt>
                <c:pt idx="3">
                  <c:v>30.8</c:v>
                </c:pt>
              </c:numCache>
            </c:numRef>
          </c:val>
        </c:ser>
        <c:ser>
          <c:idx val="1"/>
          <c:order val="1"/>
          <c:tx>
            <c:strRef>
              <c:f>Sheet1!$F$359</c:f>
              <c:strCache>
                <c:ptCount val="1"/>
                <c:pt idx="0">
                  <c:v>Sophomore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Sheet1!$D$360:$D$363</c:f>
              <c:strCache>
                <c:ptCount val="4"/>
                <c:pt idx="0">
                  <c:v>Engineering and Social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Sheet1!$F$360:$F$363</c:f>
              <c:numCache>
                <c:formatCode>General</c:formatCode>
                <c:ptCount val="4"/>
                <c:pt idx="0" formatCode="_-* #,##0.0_р_._-;\-* #,##0.0_р_._-;_-* &quot;-&quot;??_р_._-;_-@_-">
                  <c:v>25</c:v>
                </c:pt>
                <c:pt idx="1">
                  <c:v>22.9</c:v>
                </c:pt>
                <c:pt idx="2">
                  <c:v>29.3</c:v>
                </c:pt>
                <c:pt idx="3">
                  <c:v>23.3</c:v>
                </c:pt>
              </c:numCache>
            </c:numRef>
          </c:val>
        </c:ser>
        <c:ser>
          <c:idx val="2"/>
          <c:order val="2"/>
          <c:tx>
            <c:strRef>
              <c:f>Sheet1!$G$359</c:f>
              <c:strCache>
                <c:ptCount val="1"/>
                <c:pt idx="0">
                  <c:v>Junior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Sheet1!$D$360:$D$363</c:f>
              <c:strCache>
                <c:ptCount val="4"/>
                <c:pt idx="0">
                  <c:v>Engineering and Social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Sheet1!$G$360:$G$363</c:f>
              <c:numCache>
                <c:formatCode>General</c:formatCode>
                <c:ptCount val="4"/>
                <c:pt idx="0" formatCode="_-* #,##0.0_р_._-;\-* #,##0.0_р_._-;_-* &quot;-&quot;??_р_._-;_-@_-">
                  <c:v>16</c:v>
                </c:pt>
                <c:pt idx="1">
                  <c:v>22.7</c:v>
                </c:pt>
                <c:pt idx="2">
                  <c:v>22.4</c:v>
                </c:pt>
                <c:pt idx="3">
                  <c:v>23.1</c:v>
                </c:pt>
              </c:numCache>
            </c:numRef>
          </c:val>
        </c:ser>
        <c:ser>
          <c:idx val="3"/>
          <c:order val="3"/>
          <c:tx>
            <c:strRef>
              <c:f>Sheet1!$H$359</c:f>
              <c:strCache>
                <c:ptCount val="1"/>
                <c:pt idx="0">
                  <c:v>Senior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Sheet1!$D$360:$D$363</c:f>
              <c:strCache>
                <c:ptCount val="4"/>
                <c:pt idx="0">
                  <c:v>Engineering and Social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Sheet1!$H$360:$H$363</c:f>
              <c:numCache>
                <c:formatCode>General</c:formatCode>
                <c:ptCount val="4"/>
                <c:pt idx="0">
                  <c:v>17.5</c:v>
                </c:pt>
                <c:pt idx="1">
                  <c:v>19.399999999999999</c:v>
                </c:pt>
                <c:pt idx="2">
                  <c:v>21.2</c:v>
                </c:pt>
                <c:pt idx="3">
                  <c:v>22.1</c:v>
                </c:pt>
              </c:numCache>
            </c:numRef>
          </c:val>
        </c:ser>
        <c:ser>
          <c:idx val="4"/>
          <c:order val="4"/>
          <c:tx>
            <c:strRef>
              <c:f>Sheet1!$I$359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Sheet1!$D$360:$D$363</c:f>
              <c:strCache>
                <c:ptCount val="4"/>
                <c:pt idx="0">
                  <c:v>Engineering and Social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Sheet1!$I$360:$I$363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20.2</c:v>
                </c:pt>
                <c:pt idx="2">
                  <c:v>6.1</c:v>
                </c:pt>
                <c:pt idx="3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0101456"/>
        <c:axId val="240094400"/>
      </c:barChart>
      <c:catAx>
        <c:axId val="240101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0094400"/>
        <c:crosses val="autoZero"/>
        <c:auto val="1"/>
        <c:lblAlgn val="ctr"/>
        <c:lblOffset val="100"/>
        <c:noMultiLvlLbl val="0"/>
      </c:catAx>
      <c:valAx>
        <c:axId val="240094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010145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800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Student staff (%)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 sz="2800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University-wide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Sheet1!$D$371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Sheet1!$E$370:$I$370</c:f>
              <c:strCache>
                <c:ptCount val="5"/>
                <c:pt idx="0">
                  <c:v>Freshmen</c:v>
                </c:pt>
                <c:pt idx="1">
                  <c:v>Sophomore</c:v>
                </c:pt>
                <c:pt idx="2">
                  <c:v>Junior</c:v>
                </c:pt>
                <c:pt idx="3">
                  <c:v>Senior</c:v>
                </c:pt>
                <c:pt idx="4">
                  <c:v>MS</c:v>
                </c:pt>
              </c:strCache>
            </c:strRef>
          </c:cat>
          <c:val>
            <c:numRef>
              <c:f>Sheet1!$E$371:$I$371</c:f>
              <c:numCache>
                <c:formatCode>General</c:formatCode>
                <c:ptCount val="5"/>
                <c:pt idx="0">
                  <c:v>23.8</c:v>
                </c:pt>
                <c:pt idx="1">
                  <c:v>25.1</c:v>
                </c:pt>
                <c:pt idx="2">
                  <c:v>21.7</c:v>
                </c:pt>
                <c:pt idx="3">
                  <c:v>20.399999999999999</c:v>
                </c:pt>
                <c:pt idx="4" formatCode="_-* #,##0.0_р_._-;\-* #,##0.0_р_._-;_-* &quot;-&quot;??_р_._-;_-@_-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2525280"/>
        <c:axId val="242529984"/>
      </c:barChart>
      <c:catAx>
        <c:axId val="242525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2529984"/>
        <c:crosses val="autoZero"/>
        <c:auto val="1"/>
        <c:lblAlgn val="ctr"/>
        <c:lblOffset val="100"/>
        <c:noMultiLvlLbl val="0"/>
      </c:catAx>
      <c:valAx>
        <c:axId val="242529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2525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8C4B-B298-4521-B8EB-83A30C655EC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524C-8A1B-402F-AAAD-E56FA5C40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8C4B-B298-4521-B8EB-83A30C655EC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524C-8A1B-402F-AAAD-E56FA5C40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8C4B-B298-4521-B8EB-83A30C655EC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524C-8A1B-402F-AAAD-E56FA5C40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8C4B-B298-4521-B8EB-83A30C655EC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524C-8A1B-402F-AAAD-E56FA5C40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8C4B-B298-4521-B8EB-83A30C655EC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524C-8A1B-402F-AAAD-E56FA5C40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8C4B-B298-4521-B8EB-83A30C655EC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524C-8A1B-402F-AAAD-E56FA5C40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8C4B-B298-4521-B8EB-83A30C655EC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524C-8A1B-402F-AAAD-E56FA5C40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8C4B-B298-4521-B8EB-83A30C655EC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524C-8A1B-402F-AAAD-E56FA5C40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8C4B-B298-4521-B8EB-83A30C655EC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524C-8A1B-402F-AAAD-E56FA5C40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8C4B-B298-4521-B8EB-83A30C655EC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524C-8A1B-402F-AAAD-E56FA5C40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8C4B-B298-4521-B8EB-83A30C655EC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524C-8A1B-402F-AAAD-E56FA5C40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F8C4B-B298-4521-B8EB-83A30C655EC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B524C-8A1B-402F-AAAD-E56FA5C40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155699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STUDENT STAFF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2352676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 of students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(Spring 2015)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tudent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taff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(in %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 - School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(Spring 2015)</a:t>
            </a:r>
            <a:endParaRPr lang="ru-RU" sz="2200" dirty="0"/>
          </a:p>
        </p:txBody>
      </p:sp>
      <p:graphicFrame>
        <p:nvGraphicFramePr>
          <p:cNvPr id="1026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785786" y="1928802"/>
          <a:ext cx="7813675" cy="344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11795776" imgH="4780443" progId="Word.Document.12">
                  <p:embed/>
                </p:oleObj>
              </mc:Choice>
              <mc:Fallback>
                <p:oleObj name="Document" r:id="rId4" imgW="11795776" imgH="4780443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1928802"/>
                        <a:ext cx="7813675" cy="344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357166"/>
          <a:ext cx="8443914" cy="6126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69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Document</vt:lpstr>
      <vt:lpstr>STUDENT STAFF</vt:lpstr>
      <vt:lpstr>Student Staff (in % - School) (Spring 2015)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STAFF</dc:title>
  <dc:creator>grasulova</dc:creator>
  <cp:lastModifiedBy>Gunel</cp:lastModifiedBy>
  <cp:revision>9</cp:revision>
  <dcterms:created xsi:type="dcterms:W3CDTF">2015-05-12T05:13:24Z</dcterms:created>
  <dcterms:modified xsi:type="dcterms:W3CDTF">2016-05-04T07:09:12Z</dcterms:modified>
</cp:coreProperties>
</file>