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erin%20akademik%20yuku%20yaz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erin%20akademik%20yuku%20yaz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erin%20akademik%20yuku%20yaz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erin%20akademik%20yuku%20yaz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School of Engineering and Applied Science 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(%)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000" b="1" dirty="0" smtClean="0"/>
              <a:t>(Spring 2015)</a:t>
            </a:r>
            <a:endParaRPr lang="az-Latn-AZ" sz="2000" b="1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418533383201925"/>
          <c:y val="4.30272189509491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Sheet1!$C$480</c:f>
              <c:strCache>
                <c:ptCount val="1"/>
                <c:pt idx="0">
                  <c:v>Total number of credits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259259259259307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543209876543214E-2"/>
                  <c:y val="1.6347267448053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23456790123457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0864197530864283E-3"/>
                  <c:y val="8.1736337240266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Sheet1!$B$481:$B$493</c:f>
              <c:strCache>
                <c:ptCount val="13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    Electronics, Telecom. and Radio Eng.</c:v>
                </c:pt>
                <c:pt idx="4">
                  <c:v>Mathematics</c:v>
                </c:pt>
                <c:pt idx="5">
                  <c:v>Chemistry</c:v>
                </c:pt>
                <c:pt idx="6">
                  <c:v>Biomedical Engineering</c:v>
                </c:pt>
                <c:pt idx="7">
                  <c:v>Physics  (division)</c:v>
                </c:pt>
                <c:pt idx="8">
                  <c:v>History and Archaeology</c:v>
                </c:pt>
                <c:pt idx="9">
                  <c:v>English Language and Literature</c:v>
                </c:pt>
                <c:pt idx="10">
                  <c:v>   Eastern Languages and Religious Studies</c:v>
                </c:pt>
                <c:pt idx="11">
                  <c:v>Philosophy and Human Studies</c:v>
                </c:pt>
                <c:pt idx="12">
                  <c:v>Geography and Environment</c:v>
                </c:pt>
              </c:strCache>
            </c:strRef>
          </c:cat>
          <c:val>
            <c:numRef>
              <c:f>Sheet1!$C$481:$C$493</c:f>
              <c:numCache>
                <c:formatCode>_-* #,##0.0_р_._-;\-* #,##0.0_р_._-;_-* "-"??_р_._-;_-@_-</c:formatCode>
                <c:ptCount val="13"/>
                <c:pt idx="0">
                  <c:v>15.65217391304348</c:v>
                </c:pt>
                <c:pt idx="1">
                  <c:v>12.173913043478262</c:v>
                </c:pt>
                <c:pt idx="2">
                  <c:v>6.5217391304347823</c:v>
                </c:pt>
                <c:pt idx="3">
                  <c:v>8.6956521739130448</c:v>
                </c:pt>
                <c:pt idx="4">
                  <c:v>11.739130434782609</c:v>
                </c:pt>
                <c:pt idx="5">
                  <c:v>7.8260869565217268</c:v>
                </c:pt>
                <c:pt idx="6">
                  <c:v>2.6086956521739175</c:v>
                </c:pt>
                <c:pt idx="7">
                  <c:v>9.1304347826087024</c:v>
                </c:pt>
                <c:pt idx="8">
                  <c:v>6.5217391304347823</c:v>
                </c:pt>
                <c:pt idx="9">
                  <c:v>15.217391304347808</c:v>
                </c:pt>
                <c:pt idx="10">
                  <c:v>1.3043478260869601</c:v>
                </c:pt>
                <c:pt idx="11">
                  <c:v>1.3043478260869601</c:v>
                </c:pt>
                <c:pt idx="12">
                  <c:v>1.3043478260869601</c:v>
                </c:pt>
              </c:numCache>
            </c:numRef>
          </c:val>
        </c:ser>
        <c:ser>
          <c:idx val="1"/>
          <c:order val="1"/>
          <c:tx>
            <c:strRef>
              <c:f>Sheet1!$D$480</c:f>
              <c:strCache>
                <c:ptCount val="1"/>
                <c:pt idx="0">
                  <c:v>Total number of groups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160493827160784E-3"/>
                  <c:y val="6.1302252930199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97530864197537E-2"/>
                  <c:y val="4.086816862013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6296296296296459E-3"/>
                  <c:y val="2.0434084310066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314814814814815E-2"/>
                  <c:y val="-6.1302252930199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Sheet1!$B$481:$B$493</c:f>
              <c:strCache>
                <c:ptCount val="13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    Electronics, Telecom. and Radio Eng.</c:v>
                </c:pt>
                <c:pt idx="4">
                  <c:v>Mathematics</c:v>
                </c:pt>
                <c:pt idx="5">
                  <c:v>Chemistry</c:v>
                </c:pt>
                <c:pt idx="6">
                  <c:v>Biomedical Engineering</c:v>
                </c:pt>
                <c:pt idx="7">
                  <c:v>Physics  (division)</c:v>
                </c:pt>
                <c:pt idx="8">
                  <c:v>History and Archaeology</c:v>
                </c:pt>
                <c:pt idx="9">
                  <c:v>English Language and Literature</c:v>
                </c:pt>
                <c:pt idx="10">
                  <c:v>   Eastern Languages and Religious Studies</c:v>
                </c:pt>
                <c:pt idx="11">
                  <c:v>Philosophy and Human Studies</c:v>
                </c:pt>
                <c:pt idx="12">
                  <c:v>Geography and Environment</c:v>
                </c:pt>
              </c:strCache>
            </c:strRef>
          </c:cat>
          <c:val>
            <c:numRef>
              <c:f>Sheet1!$D$481:$D$493</c:f>
              <c:numCache>
                <c:formatCode>_-* #,##0.0_р_._-;\-* #,##0.0_р_._-;_-* "-"??_р_._-;_-@_-</c:formatCode>
                <c:ptCount val="13"/>
                <c:pt idx="0">
                  <c:v>15.277777777777768</c:v>
                </c:pt>
                <c:pt idx="1">
                  <c:v>12.5</c:v>
                </c:pt>
                <c:pt idx="2">
                  <c:v>6.9444444444444464</c:v>
                </c:pt>
                <c:pt idx="3">
                  <c:v>8.3333333333333321</c:v>
                </c:pt>
                <c:pt idx="4">
                  <c:v>12.5</c:v>
                </c:pt>
                <c:pt idx="5">
                  <c:v>8.3333333333333321</c:v>
                </c:pt>
                <c:pt idx="6">
                  <c:v>2.7777777777777866</c:v>
                </c:pt>
                <c:pt idx="7">
                  <c:v>9.7222222222222232</c:v>
                </c:pt>
                <c:pt idx="8">
                  <c:v>6.9444444444444464</c:v>
                </c:pt>
                <c:pt idx="9">
                  <c:v>12.5</c:v>
                </c:pt>
                <c:pt idx="10">
                  <c:v>1.3888888888888911</c:v>
                </c:pt>
                <c:pt idx="11">
                  <c:v>1.3888888888888911</c:v>
                </c:pt>
                <c:pt idx="12">
                  <c:v>1.3888888888888911</c:v>
                </c:pt>
              </c:numCache>
            </c:numRef>
          </c:val>
        </c:ser>
        <c:ser>
          <c:idx val="2"/>
          <c:order val="2"/>
          <c:tx>
            <c:strRef>
              <c:f>Sheet1!$E$480</c:f>
              <c:strCache>
                <c:ptCount val="1"/>
                <c:pt idx="0">
                  <c:v>Total number of students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6913580246914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543209876543214E-2"/>
                  <c:y val="1.226045058603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3.0864197530864283E-3"/>
                  <c:y val="1.226045058603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629629629629645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Sheet1!$B$481:$B$493</c:f>
              <c:strCache>
                <c:ptCount val="13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    Electronics, Telecom. and Radio Eng.</c:v>
                </c:pt>
                <c:pt idx="4">
                  <c:v>Mathematics</c:v>
                </c:pt>
                <c:pt idx="5">
                  <c:v>Chemistry</c:v>
                </c:pt>
                <c:pt idx="6">
                  <c:v>Biomedical Engineering</c:v>
                </c:pt>
                <c:pt idx="7">
                  <c:v>Physics  (division)</c:v>
                </c:pt>
                <c:pt idx="8">
                  <c:v>History and Archaeology</c:v>
                </c:pt>
                <c:pt idx="9">
                  <c:v>English Language and Literature</c:v>
                </c:pt>
                <c:pt idx="10">
                  <c:v>   Eastern Languages and Religious Studies</c:v>
                </c:pt>
                <c:pt idx="11">
                  <c:v>Philosophy and Human Studies</c:v>
                </c:pt>
                <c:pt idx="12">
                  <c:v>Geography and Environment</c:v>
                </c:pt>
              </c:strCache>
            </c:strRef>
          </c:cat>
          <c:val>
            <c:numRef>
              <c:f>Sheet1!$E$481:$E$493</c:f>
              <c:numCache>
                <c:formatCode>_-* #,##0.0_р_._-;\-* #,##0.0_р_._-;_-* "-"??_р_._-;_-@_-</c:formatCode>
                <c:ptCount val="13"/>
                <c:pt idx="0">
                  <c:v>14.779411764705868</c:v>
                </c:pt>
                <c:pt idx="1">
                  <c:v>7.5735294117647163</c:v>
                </c:pt>
                <c:pt idx="2">
                  <c:v>3.6029411764705879</c:v>
                </c:pt>
                <c:pt idx="3">
                  <c:v>4.6323529411764675</c:v>
                </c:pt>
                <c:pt idx="4">
                  <c:v>20.29411764705883</c:v>
                </c:pt>
                <c:pt idx="5">
                  <c:v>7.867647058823529</c:v>
                </c:pt>
                <c:pt idx="6">
                  <c:v>0.88235294117647067</c:v>
                </c:pt>
                <c:pt idx="7">
                  <c:v>15.808823529411763</c:v>
                </c:pt>
                <c:pt idx="8">
                  <c:v>8.4558823529412059</c:v>
                </c:pt>
                <c:pt idx="9">
                  <c:v>10.955882352941209</c:v>
                </c:pt>
                <c:pt idx="10">
                  <c:v>0.8088235294117645</c:v>
                </c:pt>
                <c:pt idx="11">
                  <c:v>2.8676470588235294</c:v>
                </c:pt>
                <c:pt idx="12">
                  <c:v>1.4705882352941158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937088"/>
        <c:axId val="213937872"/>
      </c:barChart>
      <c:catAx>
        <c:axId val="213937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3937872"/>
        <c:crosses val="autoZero"/>
        <c:auto val="1"/>
        <c:lblAlgn val="ctr"/>
        <c:lblOffset val="100"/>
        <c:noMultiLvlLbl val="0"/>
      </c:catAx>
      <c:valAx>
        <c:axId val="213937872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2139370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815616797900395E-2"/>
          <c:y val="0.14855579293418325"/>
          <c:w val="0.86699827452124179"/>
          <c:h val="5.7142227340933757E-2"/>
        </c:manualLayout>
      </c:layout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School of Economics and Management 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(%)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000" b="1" dirty="0" smtClean="0"/>
              <a:t>(Spring 2015)</a:t>
            </a:r>
            <a:endParaRPr lang="az-Latn-AZ" sz="2000" b="1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669898901526247"/>
          <c:y val="0.20544229070853592"/>
          <c:w val="0.84330101098473864"/>
          <c:h val="0.34441992293380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Sheet1!$C$498</c:f>
              <c:strCache>
                <c:ptCount val="1"/>
                <c:pt idx="0">
                  <c:v>Total number of credits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675655987087425E-2"/>
                  <c:y val="6.06056364196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605393592252461E-2"/>
                  <c:y val="-2.02018788065430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0702623948349711E-3"/>
                  <c:y val="8.0807515226171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117103991391578E-3"/>
                  <c:y val="8.0807515226171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Sheet1!$B$499:$B$509</c:f>
              <c:strCache>
                <c:ptCount val="11"/>
                <c:pt idx="0">
                  <c:v>  Economics and Management</c:v>
                </c:pt>
                <c:pt idx="1">
                  <c:v>English Language and Literature</c:v>
                </c:pt>
                <c:pt idx="2">
                  <c:v>Computer Science</c:v>
                </c:pt>
                <c:pt idx="3">
                  <c:v>Mathematics</c:v>
                </c:pt>
                <c:pt idx="4">
                  <c:v>  Modern Languages and Comparative Literature</c:v>
                </c:pt>
                <c:pt idx="5">
                  <c:v>History and Archaeology</c:v>
                </c:pt>
                <c:pt idx="6">
                  <c:v>Law</c:v>
                </c:pt>
                <c:pt idx="7">
                  <c:v> Azerbaijani Language and Literature</c:v>
                </c:pt>
                <c:pt idx="8">
                  <c:v>Music and Fine Arts</c:v>
                </c:pt>
                <c:pt idx="9">
                  <c:v>   Eastern Languages and Religious Studies</c:v>
                </c:pt>
                <c:pt idx="10">
                  <c:v>   Biological Sciences</c:v>
                </c:pt>
              </c:strCache>
            </c:strRef>
          </c:cat>
          <c:val>
            <c:numRef>
              <c:f>Sheet1!$C$499:$C$509</c:f>
              <c:numCache>
                <c:formatCode>_-* #,##0.0_р_._-;\-* #,##0.0_р_._-;_-* "-"??_р_._-;_-@_-</c:formatCode>
                <c:ptCount val="11"/>
                <c:pt idx="0">
                  <c:v>62.975778546712803</c:v>
                </c:pt>
                <c:pt idx="1">
                  <c:v>13.148788927335621</c:v>
                </c:pt>
                <c:pt idx="2">
                  <c:v>5.1903114186851207</c:v>
                </c:pt>
                <c:pt idx="3">
                  <c:v>5.1903114186851207</c:v>
                </c:pt>
                <c:pt idx="4">
                  <c:v>4.1522491349480974</c:v>
                </c:pt>
                <c:pt idx="5">
                  <c:v>2.0761245674740492</c:v>
                </c:pt>
                <c:pt idx="6">
                  <c:v>2.0761245674740492</c:v>
                </c:pt>
                <c:pt idx="7">
                  <c:v>2.0761245674740492</c:v>
                </c:pt>
                <c:pt idx="8">
                  <c:v>1.0380622837370239</c:v>
                </c:pt>
                <c:pt idx="9">
                  <c:v>1.0380622837370239</c:v>
                </c:pt>
                <c:pt idx="10">
                  <c:v>1.0380622837370239</c:v>
                </c:pt>
              </c:numCache>
            </c:numRef>
          </c:val>
        </c:ser>
        <c:ser>
          <c:idx val="1"/>
          <c:order val="1"/>
          <c:tx>
            <c:strRef>
              <c:f>Sheet1!$D$498</c:f>
              <c:strCache>
                <c:ptCount val="1"/>
                <c:pt idx="0">
                  <c:v>Total number of groups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5585519956957933E-3"/>
                  <c:y val="-2.0201878806543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351311974174803E-3"/>
                  <c:y val="1.212112728392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53525022973238E-3"/>
                  <c:y val="-6.06056364196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5351311974174803E-3"/>
                  <c:y val="-2.42422545678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3.023420798278329E-3"/>
                  <c:y val="-1.414131516458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Sheet1!$B$499:$B$509</c:f>
              <c:strCache>
                <c:ptCount val="11"/>
                <c:pt idx="0">
                  <c:v>  Economics and Management</c:v>
                </c:pt>
                <c:pt idx="1">
                  <c:v>English Language and Literature</c:v>
                </c:pt>
                <c:pt idx="2">
                  <c:v>Computer Science</c:v>
                </c:pt>
                <c:pt idx="3">
                  <c:v>Mathematics</c:v>
                </c:pt>
                <c:pt idx="4">
                  <c:v>  Modern Languages and Comparative Literature</c:v>
                </c:pt>
                <c:pt idx="5">
                  <c:v>History and Archaeology</c:v>
                </c:pt>
                <c:pt idx="6">
                  <c:v>Law</c:v>
                </c:pt>
                <c:pt idx="7">
                  <c:v> Azerbaijani Language and Literature</c:v>
                </c:pt>
                <c:pt idx="8">
                  <c:v>Music and Fine Arts</c:v>
                </c:pt>
                <c:pt idx="9">
                  <c:v>   Eastern Languages and Religious Studies</c:v>
                </c:pt>
                <c:pt idx="10">
                  <c:v>   Biological Sciences</c:v>
                </c:pt>
              </c:strCache>
            </c:strRef>
          </c:cat>
          <c:val>
            <c:numRef>
              <c:f>Sheet1!$D$499:$D$509</c:f>
              <c:numCache>
                <c:formatCode>_-* #,##0.0_р_._-;\-* #,##0.0_р_._-;_-* "-"??_р_._-;_-@_-</c:formatCode>
                <c:ptCount val="11"/>
                <c:pt idx="0">
                  <c:v>63.04347826086957</c:v>
                </c:pt>
                <c:pt idx="1">
                  <c:v>11.956521739130435</c:v>
                </c:pt>
                <c:pt idx="2">
                  <c:v>5.4347826086956506</c:v>
                </c:pt>
                <c:pt idx="3">
                  <c:v>5.4347826086956506</c:v>
                </c:pt>
                <c:pt idx="4">
                  <c:v>4.3478260869565215</c:v>
                </c:pt>
                <c:pt idx="5">
                  <c:v>2.1739130434782608</c:v>
                </c:pt>
                <c:pt idx="6">
                  <c:v>2.1739130434782608</c:v>
                </c:pt>
                <c:pt idx="7">
                  <c:v>2.1739130434782608</c:v>
                </c:pt>
                <c:pt idx="8">
                  <c:v>1.0869565217391326</c:v>
                </c:pt>
                <c:pt idx="9">
                  <c:v>1.0869565217391326</c:v>
                </c:pt>
                <c:pt idx="10">
                  <c:v>1.0869565217391326</c:v>
                </c:pt>
              </c:numCache>
            </c:numRef>
          </c:val>
        </c:ser>
        <c:ser>
          <c:idx val="2"/>
          <c:order val="2"/>
          <c:tx>
            <c:strRef>
              <c:f>Sheet1!$E$498</c:f>
              <c:strCache>
                <c:ptCount val="1"/>
                <c:pt idx="0">
                  <c:v>Total number of students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468415965566459E-3"/>
                  <c:y val="8.0807515226171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117103991391578E-3"/>
                  <c:y val="1.010093940327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581972793974163E-2"/>
                  <c:y val="1.6161503045234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581972793974109E-2"/>
                  <c:y val="-6.06056364196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9.0702623948349711E-3"/>
                  <c:y val="4.0403757613085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Sheet1!$B$499:$B$509</c:f>
              <c:strCache>
                <c:ptCount val="11"/>
                <c:pt idx="0">
                  <c:v>  Economics and Management</c:v>
                </c:pt>
                <c:pt idx="1">
                  <c:v>English Language and Literature</c:v>
                </c:pt>
                <c:pt idx="2">
                  <c:v>Computer Science</c:v>
                </c:pt>
                <c:pt idx="3">
                  <c:v>Mathematics</c:v>
                </c:pt>
                <c:pt idx="4">
                  <c:v>  Modern Languages and Comparative Literature</c:v>
                </c:pt>
                <c:pt idx="5">
                  <c:v>History and Archaeology</c:v>
                </c:pt>
                <c:pt idx="6">
                  <c:v>Law</c:v>
                </c:pt>
                <c:pt idx="7">
                  <c:v> Azerbaijani Language and Literature</c:v>
                </c:pt>
                <c:pt idx="8">
                  <c:v>Music and Fine Arts</c:v>
                </c:pt>
                <c:pt idx="9">
                  <c:v>   Eastern Languages and Religious Studies</c:v>
                </c:pt>
                <c:pt idx="10">
                  <c:v>   Biological Sciences</c:v>
                </c:pt>
              </c:strCache>
            </c:strRef>
          </c:cat>
          <c:val>
            <c:numRef>
              <c:f>Sheet1!$E$499:$E$509</c:f>
              <c:numCache>
                <c:formatCode>_-* #,##0.0_р_._-;\-* #,##0.0_р_._-;_-* "-"??_р_._-;_-@_-</c:formatCode>
                <c:ptCount val="11"/>
                <c:pt idx="0">
                  <c:v>59.075750357313005</c:v>
                </c:pt>
                <c:pt idx="1">
                  <c:v>11.386374464030471</c:v>
                </c:pt>
                <c:pt idx="2">
                  <c:v>5.9552167698904244</c:v>
                </c:pt>
                <c:pt idx="3">
                  <c:v>4.6688899475940806</c:v>
                </c:pt>
                <c:pt idx="4">
                  <c:v>4.3830395426393505</c:v>
                </c:pt>
                <c:pt idx="5">
                  <c:v>4.2877560743211074</c:v>
                </c:pt>
                <c:pt idx="6">
                  <c:v>4.0971891376846115</c:v>
                </c:pt>
                <c:pt idx="7">
                  <c:v>3.573130061934259</c:v>
                </c:pt>
                <c:pt idx="8">
                  <c:v>2.0485945688423204</c:v>
                </c:pt>
                <c:pt idx="9">
                  <c:v>0.38113387327298798</c:v>
                </c:pt>
                <c:pt idx="10">
                  <c:v>0.14292520247737081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939440"/>
        <c:axId val="213937480"/>
      </c:barChart>
      <c:catAx>
        <c:axId val="213939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3937480"/>
        <c:crosses val="autoZero"/>
        <c:auto val="1"/>
        <c:lblAlgn val="ctr"/>
        <c:lblOffset val="100"/>
        <c:noMultiLvlLbl val="0"/>
      </c:catAx>
      <c:valAx>
        <c:axId val="213937480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2139394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228127812138484E-2"/>
          <c:y val="0.12562546289344351"/>
          <c:w val="0.88452020454512992"/>
          <c:h val="8.9595173437106532E-2"/>
        </c:manualLayout>
      </c:layout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dirty="0"/>
              <a:t>School of Humanities and Social Sciences </a:t>
            </a:r>
            <a:r>
              <a:rPr lang="en-US" sz="2400" dirty="0" smtClean="0"/>
              <a:t>(%)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000" b="1" dirty="0" smtClean="0"/>
              <a:t>(Spring 2015)</a:t>
            </a:r>
            <a:endParaRPr lang="az-Latn-AZ" sz="2000" b="1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 sz="24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792699523670674"/>
          <c:y val="0.22734176361447561"/>
          <c:w val="0.83509769612131934"/>
          <c:h val="0.37501638420092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Sheet1!$D$519</c:f>
              <c:strCache>
                <c:ptCount val="1"/>
                <c:pt idx="0">
                  <c:v>Total number of credits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7.7160493827160741E-3"/>
                  <c:y val="6.06056364196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802469135802503E-2"/>
                  <c:y val="8.0807515226171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7160493827160741E-3"/>
                  <c:y val="4.0403757613086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7160493827160108E-3"/>
                  <c:y val="6.06056364196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2593807718479842E-3"/>
                  <c:y val="8.0805924527053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802469135802503E-2"/>
                  <c:y val="8.0807515226171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6296296296296424E-3"/>
                  <c:y val="8.0807515226171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5432098765432139E-3"/>
                  <c:y val="1.010093940327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69753086419753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69753086419752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Sheet1!$C$520:$C$531</c:f>
              <c:strCache>
                <c:ptCount val="12"/>
                <c:pt idx="0">
                  <c:v>English Language and Literature</c:v>
                </c:pt>
                <c:pt idx="1">
                  <c:v>Psychology</c:v>
                </c:pt>
                <c:pt idx="2">
                  <c:v>  Political Science and International Relations</c:v>
                </c:pt>
                <c:pt idx="3">
                  <c:v>   Eastern Languages and Religious Studies</c:v>
                </c:pt>
                <c:pt idx="4">
                  <c:v>History and Archaeology</c:v>
                </c:pt>
                <c:pt idx="5">
                  <c:v>Law</c:v>
                </c:pt>
                <c:pt idx="6">
                  <c:v>  Modern Languages and Comparative Literature</c:v>
                </c:pt>
                <c:pt idx="7">
                  <c:v>   Journalism</c:v>
                </c:pt>
                <c:pt idx="8">
                  <c:v>Music and Fine Arts</c:v>
                </c:pt>
                <c:pt idx="9">
                  <c:v>Philosophy and Human Studies</c:v>
                </c:pt>
                <c:pt idx="10">
                  <c:v> Azerbaijani Language and Literature</c:v>
                </c:pt>
                <c:pt idx="11">
                  <c:v>   Biological Sciences</c:v>
                </c:pt>
              </c:strCache>
            </c:strRef>
          </c:cat>
          <c:val>
            <c:numRef>
              <c:f>Sheet1!$D$520:$D$531</c:f>
              <c:numCache>
                <c:formatCode>_-* #,##0.0_р_._-;\-* #,##0.0_р_._-;_-* "-"??_р_._-;_-@_-</c:formatCode>
                <c:ptCount val="12"/>
                <c:pt idx="0">
                  <c:v>35.054347826086946</c:v>
                </c:pt>
                <c:pt idx="1">
                  <c:v>14.94565217391305</c:v>
                </c:pt>
                <c:pt idx="2">
                  <c:v>13.315217391304367</c:v>
                </c:pt>
                <c:pt idx="3">
                  <c:v>5.7065217391304364</c:v>
                </c:pt>
                <c:pt idx="4">
                  <c:v>4.0760869565217375</c:v>
                </c:pt>
                <c:pt idx="5">
                  <c:v>3.2608695652173987</c:v>
                </c:pt>
                <c:pt idx="6">
                  <c:v>3.2608695652173987</c:v>
                </c:pt>
                <c:pt idx="7">
                  <c:v>3.2608695652173987</c:v>
                </c:pt>
                <c:pt idx="8">
                  <c:v>2.445652173913035</c:v>
                </c:pt>
                <c:pt idx="9">
                  <c:v>1.6304347826086956</c:v>
                </c:pt>
                <c:pt idx="10">
                  <c:v>8.1521739130434785</c:v>
                </c:pt>
                <c:pt idx="11">
                  <c:v>1.6304347826086956</c:v>
                </c:pt>
              </c:numCache>
            </c:numRef>
          </c:val>
        </c:ser>
        <c:ser>
          <c:idx val="1"/>
          <c:order val="1"/>
          <c:tx>
            <c:strRef>
              <c:f>Sheet1!$E$519</c:f>
              <c:strCache>
                <c:ptCount val="1"/>
                <c:pt idx="0">
                  <c:v>Total number of groups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3004E-3"/>
                  <c:y val="1.010093940327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291854240044646E-17"/>
                  <c:y val="-2.42422545678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1604938271607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6296296296296424E-3"/>
                  <c:y val="-2.4242254567851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6296296296296424E-3"/>
                  <c:y val="-1.212112728392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1728395061728392E-3"/>
                  <c:y val="-1.0100939403271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Sheet1!$C$520:$C$531</c:f>
              <c:strCache>
                <c:ptCount val="12"/>
                <c:pt idx="0">
                  <c:v>English Language and Literature</c:v>
                </c:pt>
                <c:pt idx="1">
                  <c:v>Psychology</c:v>
                </c:pt>
                <c:pt idx="2">
                  <c:v>  Political Science and International Relations</c:v>
                </c:pt>
                <c:pt idx="3">
                  <c:v>   Eastern Languages and Religious Studies</c:v>
                </c:pt>
                <c:pt idx="4">
                  <c:v>History and Archaeology</c:v>
                </c:pt>
                <c:pt idx="5">
                  <c:v>Law</c:v>
                </c:pt>
                <c:pt idx="6">
                  <c:v>  Modern Languages and Comparative Literature</c:v>
                </c:pt>
                <c:pt idx="7">
                  <c:v>   Journalism</c:v>
                </c:pt>
                <c:pt idx="8">
                  <c:v>Music and Fine Arts</c:v>
                </c:pt>
                <c:pt idx="9">
                  <c:v>Philosophy and Human Studies</c:v>
                </c:pt>
                <c:pt idx="10">
                  <c:v> Azerbaijani Language and Literature</c:v>
                </c:pt>
                <c:pt idx="11">
                  <c:v>   Biological Sciences</c:v>
                </c:pt>
              </c:strCache>
            </c:strRef>
          </c:cat>
          <c:val>
            <c:numRef>
              <c:f>Sheet1!$E$520:$E$531</c:f>
              <c:numCache>
                <c:formatCode>_-* #,##0.0_р_._-;\-* #,##0.0_р_._-;_-* "-"??_р_._-;_-@_-</c:formatCode>
                <c:ptCount val="12"/>
                <c:pt idx="0">
                  <c:v>33.613445378151262</c:v>
                </c:pt>
                <c:pt idx="1">
                  <c:v>15.126050420168067</c:v>
                </c:pt>
                <c:pt idx="2">
                  <c:v>13.445378151260485</c:v>
                </c:pt>
                <c:pt idx="3">
                  <c:v>5.8823529411764675</c:v>
                </c:pt>
                <c:pt idx="4">
                  <c:v>4.2016806722689077</c:v>
                </c:pt>
                <c:pt idx="5">
                  <c:v>3.3613445378151261</c:v>
                </c:pt>
                <c:pt idx="6">
                  <c:v>3.3613445378151261</c:v>
                </c:pt>
                <c:pt idx="7">
                  <c:v>3.3613445378151261</c:v>
                </c:pt>
                <c:pt idx="8">
                  <c:v>2.5210084033613427</c:v>
                </c:pt>
                <c:pt idx="9">
                  <c:v>1.6806722689075653</c:v>
                </c:pt>
                <c:pt idx="10">
                  <c:v>8.4033613445378119</c:v>
                </c:pt>
                <c:pt idx="11">
                  <c:v>1.6806722689075653</c:v>
                </c:pt>
              </c:numCache>
            </c:numRef>
          </c:val>
        </c:ser>
        <c:ser>
          <c:idx val="2"/>
          <c:order val="2"/>
          <c:tx>
            <c:strRef>
              <c:f>Sheet1!$F$519</c:f>
              <c:strCache>
                <c:ptCount val="1"/>
                <c:pt idx="0">
                  <c:v>Total number of students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3004E-3"/>
                  <c:y val="-4.0403757613085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160493827160741E-3"/>
                  <c:y val="1.010093940327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432098765432139E-3"/>
                  <c:y val="-1.414131516458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3.4343193971123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1728395061728392E-3"/>
                  <c:y val="-6.06056364196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6296296296296424E-3"/>
                  <c:y val="1.6161503045234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080234762321388E-2"/>
                  <c:y val="4.0403757613085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6296296296296424E-3"/>
                  <c:y val="-4.0403757613085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Sheet1!$C$520:$C$531</c:f>
              <c:strCache>
                <c:ptCount val="12"/>
                <c:pt idx="0">
                  <c:v>English Language and Literature</c:v>
                </c:pt>
                <c:pt idx="1">
                  <c:v>Psychology</c:v>
                </c:pt>
                <c:pt idx="2">
                  <c:v>  Political Science and International Relations</c:v>
                </c:pt>
                <c:pt idx="3">
                  <c:v>   Eastern Languages and Religious Studies</c:v>
                </c:pt>
                <c:pt idx="4">
                  <c:v>History and Archaeology</c:v>
                </c:pt>
                <c:pt idx="5">
                  <c:v>Law</c:v>
                </c:pt>
                <c:pt idx="6">
                  <c:v>  Modern Languages and Comparative Literature</c:v>
                </c:pt>
                <c:pt idx="7">
                  <c:v>   Journalism</c:v>
                </c:pt>
                <c:pt idx="8">
                  <c:v>Music and Fine Arts</c:v>
                </c:pt>
                <c:pt idx="9">
                  <c:v>Philosophy and Human Studies</c:v>
                </c:pt>
                <c:pt idx="10">
                  <c:v> Azerbaijani Language and Literature</c:v>
                </c:pt>
                <c:pt idx="11">
                  <c:v>   Biological Sciences</c:v>
                </c:pt>
              </c:strCache>
            </c:strRef>
          </c:cat>
          <c:val>
            <c:numRef>
              <c:f>Sheet1!$F$520:$F$531</c:f>
              <c:numCache>
                <c:formatCode>_-* #,##0.0_р_._-;\-* #,##0.0_р_._-;_-* "-"??_р_._-;_-@_-</c:formatCode>
                <c:ptCount val="12"/>
                <c:pt idx="0">
                  <c:v>28.6</c:v>
                </c:pt>
                <c:pt idx="1">
                  <c:v>11.6</c:v>
                </c:pt>
                <c:pt idx="2">
                  <c:v>15.1</c:v>
                </c:pt>
                <c:pt idx="3">
                  <c:v>6.2</c:v>
                </c:pt>
                <c:pt idx="4">
                  <c:v>7.2</c:v>
                </c:pt>
                <c:pt idx="5">
                  <c:v>4.7</c:v>
                </c:pt>
                <c:pt idx="6">
                  <c:v>3.1</c:v>
                </c:pt>
                <c:pt idx="7">
                  <c:v>2.1</c:v>
                </c:pt>
                <c:pt idx="8">
                  <c:v>1.3</c:v>
                </c:pt>
                <c:pt idx="9">
                  <c:v>3</c:v>
                </c:pt>
                <c:pt idx="10">
                  <c:v>10.4</c:v>
                </c:pt>
                <c:pt idx="11">
                  <c:v>6.2195578868490076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939832"/>
        <c:axId val="213938264"/>
      </c:barChart>
      <c:catAx>
        <c:axId val="213939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100"/>
            </a:pPr>
            <a:endParaRPr lang="en-US"/>
          </a:p>
        </c:txPr>
        <c:crossAx val="213938264"/>
        <c:crosses val="autoZero"/>
        <c:auto val="1"/>
        <c:lblAlgn val="ctr"/>
        <c:lblOffset val="100"/>
        <c:noMultiLvlLbl val="0"/>
      </c:catAx>
      <c:valAx>
        <c:axId val="213938264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2139398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172839506172786E-2"/>
          <c:y val="0.12562546289344351"/>
          <c:w val="0.9"/>
          <c:h val="8.9595173437106532E-2"/>
        </c:manualLayout>
      </c:layout>
      <c:overlay val="0"/>
      <c:txPr>
        <a:bodyPr/>
        <a:lstStyle/>
        <a:p>
          <a:pPr>
            <a:defRPr lang="ru-RU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School of Education 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(%)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000" b="1" i="0" baseline="0" dirty="0" smtClean="0"/>
              <a:t>(Spring 2015)</a:t>
            </a:r>
            <a:endParaRPr lang="az-Latn-AZ" sz="2000" b="1" i="0" baseline="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9465683644513196E-2"/>
          <c:y val="0.26888156787400569"/>
          <c:w val="0.95053431635548824"/>
          <c:h val="0.35890975644227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Sheet1!$D$545</c:f>
              <c:strCache>
                <c:ptCount val="1"/>
                <c:pt idx="0">
                  <c:v>Total number of credits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7.7160493827160741E-3"/>
                  <c:y val="1.0709429728769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291854240044646E-17"/>
                  <c:y val="4.2837718915079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6296296296296424E-3"/>
                  <c:y val="6.4256578372618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864197530864265E-3"/>
                  <c:y val="1.0709429728769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0802469135802503E-2"/>
                  <c:y val="6.4256578372618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9.2592592592593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1728395061728392E-3"/>
                  <c:y val="1.0709429728769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62962962962964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6296296296296424E-3"/>
                  <c:y val="8.567543783015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5432098765430981E-3"/>
                  <c:y val="8.567543783015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Sheet1!$C$546:$C$559</c:f>
              <c:strCache>
                <c:ptCount val="14"/>
                <c:pt idx="0">
                  <c:v>Education</c:v>
                </c:pt>
                <c:pt idx="1">
                  <c:v> Azerbaijani Language and Literature</c:v>
                </c:pt>
                <c:pt idx="2">
                  <c:v>   Biological Sciences</c:v>
                </c:pt>
                <c:pt idx="3">
                  <c:v>Geography and Environment</c:v>
                </c:pt>
                <c:pt idx="4">
                  <c:v>English Language and Literature</c:v>
                </c:pt>
                <c:pt idx="5">
                  <c:v>History and Archaeology</c:v>
                </c:pt>
                <c:pt idx="6">
                  <c:v>Computer Science</c:v>
                </c:pt>
                <c:pt idx="7">
                  <c:v>Mathematics</c:v>
                </c:pt>
                <c:pt idx="8">
                  <c:v>  Modern Languages and Comparative Literature</c:v>
                </c:pt>
                <c:pt idx="9">
                  <c:v>Chemistry</c:v>
                </c:pt>
                <c:pt idx="10">
                  <c:v>Music and Fine Arts</c:v>
                </c:pt>
                <c:pt idx="11">
                  <c:v>  Political Science and International Relations</c:v>
                </c:pt>
                <c:pt idx="12">
                  <c:v>   Eastern Languages and Religious Studies</c:v>
                </c:pt>
                <c:pt idx="13">
                  <c:v>Physics  (division)</c:v>
                </c:pt>
              </c:strCache>
            </c:strRef>
          </c:cat>
          <c:val>
            <c:numRef>
              <c:f>Sheet1!$D$546:$D$559</c:f>
              <c:numCache>
                <c:formatCode>General</c:formatCode>
                <c:ptCount val="14"/>
                <c:pt idx="0">
                  <c:v>23.8</c:v>
                </c:pt>
                <c:pt idx="1">
                  <c:v>14.1</c:v>
                </c:pt>
                <c:pt idx="2">
                  <c:v>7</c:v>
                </c:pt>
                <c:pt idx="3">
                  <c:v>4.4000000000000004</c:v>
                </c:pt>
                <c:pt idx="4">
                  <c:v>19.600000000000001</c:v>
                </c:pt>
                <c:pt idx="5">
                  <c:v>8.8000000000000007</c:v>
                </c:pt>
                <c:pt idx="6">
                  <c:v>6.2</c:v>
                </c:pt>
                <c:pt idx="7">
                  <c:v>3.8</c:v>
                </c:pt>
                <c:pt idx="8">
                  <c:v>2.6</c:v>
                </c:pt>
                <c:pt idx="9">
                  <c:v>2.6</c:v>
                </c:pt>
                <c:pt idx="10">
                  <c:v>2.6</c:v>
                </c:pt>
                <c:pt idx="11">
                  <c:v>1.8</c:v>
                </c:pt>
                <c:pt idx="12">
                  <c:v>1.8</c:v>
                </c:pt>
                <c:pt idx="13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Sheet1!$E$545</c:f>
              <c:strCache>
                <c:ptCount val="1"/>
                <c:pt idx="0">
                  <c:v>Total number of groups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-8.567543783015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7160493827160576E-3"/>
                  <c:y val="-3.92674553844941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296296296424E-3"/>
                  <c:y val="8.567543783015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6296296296296424E-3"/>
                  <c:y val="-2.1418859457539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7160493827160741E-3"/>
                  <c:y val="-1.9276973511785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Sheet1!$C$546:$C$559</c:f>
              <c:strCache>
                <c:ptCount val="14"/>
                <c:pt idx="0">
                  <c:v>Education</c:v>
                </c:pt>
                <c:pt idx="1">
                  <c:v> Azerbaijani Language and Literature</c:v>
                </c:pt>
                <c:pt idx="2">
                  <c:v>   Biological Sciences</c:v>
                </c:pt>
                <c:pt idx="3">
                  <c:v>Geography and Environment</c:v>
                </c:pt>
                <c:pt idx="4">
                  <c:v>English Language and Literature</c:v>
                </c:pt>
                <c:pt idx="5">
                  <c:v>History and Archaeology</c:v>
                </c:pt>
                <c:pt idx="6">
                  <c:v>Computer Science</c:v>
                </c:pt>
                <c:pt idx="7">
                  <c:v>Mathematics</c:v>
                </c:pt>
                <c:pt idx="8">
                  <c:v>  Modern Languages and Comparative Literature</c:v>
                </c:pt>
                <c:pt idx="9">
                  <c:v>Chemistry</c:v>
                </c:pt>
                <c:pt idx="10">
                  <c:v>Music and Fine Arts</c:v>
                </c:pt>
                <c:pt idx="11">
                  <c:v>  Political Science and International Relations</c:v>
                </c:pt>
                <c:pt idx="12">
                  <c:v>   Eastern Languages and Religious Studies</c:v>
                </c:pt>
                <c:pt idx="13">
                  <c:v>Physics  (division)</c:v>
                </c:pt>
              </c:strCache>
            </c:strRef>
          </c:cat>
          <c:val>
            <c:numRef>
              <c:f>Sheet1!$E$546:$E$559</c:f>
              <c:numCache>
                <c:formatCode>General</c:formatCode>
                <c:ptCount val="14"/>
                <c:pt idx="0">
                  <c:v>19.399999999999999</c:v>
                </c:pt>
                <c:pt idx="1">
                  <c:v>15.5</c:v>
                </c:pt>
                <c:pt idx="2">
                  <c:v>7.8</c:v>
                </c:pt>
                <c:pt idx="3">
                  <c:v>4.9000000000000004</c:v>
                </c:pt>
                <c:pt idx="4">
                  <c:v>18.399999999999999</c:v>
                </c:pt>
                <c:pt idx="5">
                  <c:v>9.7000000000000011</c:v>
                </c:pt>
                <c:pt idx="6">
                  <c:v>6.8</c:v>
                </c:pt>
                <c:pt idx="7">
                  <c:v>3.9</c:v>
                </c:pt>
                <c:pt idx="8">
                  <c:v>2.9</c:v>
                </c:pt>
                <c:pt idx="9">
                  <c:v>2.9</c:v>
                </c:pt>
                <c:pt idx="10">
                  <c:v>2.9</c:v>
                </c:pt>
                <c:pt idx="11">
                  <c:v>1.9000000000000001</c:v>
                </c:pt>
                <c:pt idx="12">
                  <c:v>1.9000000000000001</c:v>
                </c:pt>
                <c:pt idx="1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Sheet1!$F$545</c:f>
              <c:strCache>
                <c:ptCount val="1"/>
                <c:pt idx="0">
                  <c:v>Total number of students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160493827160741E-3"/>
                  <c:y val="8.567543783015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4.2837718915079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888888888888926E-2"/>
                  <c:y val="6.4256578372618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62962962962964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0864197530865414E-3"/>
                  <c:y val="-1.285131567452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6.1728395061727264E-3"/>
                  <c:y val="8.567543783015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Sheet1!$C$546:$C$559</c:f>
              <c:strCache>
                <c:ptCount val="14"/>
                <c:pt idx="0">
                  <c:v>Education</c:v>
                </c:pt>
                <c:pt idx="1">
                  <c:v> Azerbaijani Language and Literature</c:v>
                </c:pt>
                <c:pt idx="2">
                  <c:v>   Biological Sciences</c:v>
                </c:pt>
                <c:pt idx="3">
                  <c:v>Geography and Environment</c:v>
                </c:pt>
                <c:pt idx="4">
                  <c:v>English Language and Literature</c:v>
                </c:pt>
                <c:pt idx="5">
                  <c:v>History and Archaeology</c:v>
                </c:pt>
                <c:pt idx="6">
                  <c:v>Computer Science</c:v>
                </c:pt>
                <c:pt idx="7">
                  <c:v>Mathematics</c:v>
                </c:pt>
                <c:pt idx="8">
                  <c:v>  Modern Languages and Comparative Literature</c:v>
                </c:pt>
                <c:pt idx="9">
                  <c:v>Chemistry</c:v>
                </c:pt>
                <c:pt idx="10">
                  <c:v>Music and Fine Arts</c:v>
                </c:pt>
                <c:pt idx="11">
                  <c:v>  Political Science and International Relations</c:v>
                </c:pt>
                <c:pt idx="12">
                  <c:v>   Eastern Languages and Religious Studies</c:v>
                </c:pt>
                <c:pt idx="13">
                  <c:v>Physics  (division)</c:v>
                </c:pt>
              </c:strCache>
            </c:strRef>
          </c:cat>
          <c:val>
            <c:numRef>
              <c:f>Sheet1!$F$546:$F$559</c:f>
              <c:numCache>
                <c:formatCode>General</c:formatCode>
                <c:ptCount val="14"/>
                <c:pt idx="0">
                  <c:v>19.100000000000001</c:v>
                </c:pt>
                <c:pt idx="1">
                  <c:v>18.5</c:v>
                </c:pt>
                <c:pt idx="2">
                  <c:v>9.5</c:v>
                </c:pt>
                <c:pt idx="3">
                  <c:v>4.4000000000000004</c:v>
                </c:pt>
                <c:pt idx="4">
                  <c:v>17.5</c:v>
                </c:pt>
                <c:pt idx="5">
                  <c:v>9.9</c:v>
                </c:pt>
                <c:pt idx="6">
                  <c:v>6.3</c:v>
                </c:pt>
                <c:pt idx="7">
                  <c:v>2.8</c:v>
                </c:pt>
                <c:pt idx="8">
                  <c:v>2.6</c:v>
                </c:pt>
                <c:pt idx="9">
                  <c:v>2.1</c:v>
                </c:pt>
                <c:pt idx="10">
                  <c:v>1.6</c:v>
                </c:pt>
                <c:pt idx="11">
                  <c:v>2.5</c:v>
                </c:pt>
                <c:pt idx="12">
                  <c:v>1.8</c:v>
                </c:pt>
                <c:pt idx="13">
                  <c:v>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938656"/>
        <c:axId val="213940616"/>
      </c:barChart>
      <c:catAx>
        <c:axId val="213938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9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3940616"/>
        <c:crosses val="autoZero"/>
        <c:auto val="1"/>
        <c:lblAlgn val="ctr"/>
        <c:lblOffset val="100"/>
        <c:noMultiLvlLbl val="0"/>
      </c:catAx>
      <c:valAx>
        <c:axId val="213940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39386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2E438-3D2F-4C1D-98FE-C2F1807F55B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3892C-1A93-465E-9344-3AE613569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LOAD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852742"/>
          </a:xfrm>
        </p:spPr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Departments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schools)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(Spring 2015)</a:t>
            </a:r>
            <a:endParaRPr lang="az-Latn-A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1431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Academic Load 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(in %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 - University-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wide)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Departments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schools)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(Spring 2015)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2050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581025" y="1701800"/>
          <a:ext cx="8210550" cy="4513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8863565" imgH="7410110" progId="Word.Document.12">
                  <p:embed/>
                </p:oleObj>
              </mc:Choice>
              <mc:Fallback>
                <p:oleObj name="Document" r:id="rId4" imgW="8863565" imgH="7410110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701800"/>
                        <a:ext cx="8210550" cy="4513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428604"/>
          <a:ext cx="82296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40108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871543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ACADEMIC LOAD</vt:lpstr>
      <vt:lpstr>Academic Load  (in % - University-wide) By Departments (in schools) (Spring 2015)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LOAD</dc:title>
  <dc:creator>grasulova</dc:creator>
  <cp:lastModifiedBy>Gunel</cp:lastModifiedBy>
  <cp:revision>40</cp:revision>
  <dcterms:created xsi:type="dcterms:W3CDTF">2015-04-13T09:38:40Z</dcterms:created>
  <dcterms:modified xsi:type="dcterms:W3CDTF">2016-05-04T07:08:32Z</dcterms:modified>
</cp:coreProperties>
</file>