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evaluation%20akademik%20yuk%20yaz%202015\&#220;MUMI%20AKADEMIK%20Y&#220;K%20(Fakult&#601;l&#601;r%20v&#601;%20Universitet%20&#252;zr&#601;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evaluation%20akademik%20yuk%20yaz%202015\&#220;MUMI%20AKADEMIK%20Y&#220;K%20(Fakult&#601;l&#601;r%20v&#601;%20Universitet%20&#252;zr&#601;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evaluation%20akademik%20yuk%20yaz%202015\&#220;MUMI%20AKADEMIK%20Y&#220;K%20(Fakult&#601;l&#601;r%20v&#601;%20Universitet%20&#252;zr&#601;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evaluation%20akademik%20yuk%20yaz%202015\&#220;MUMI%20AKADEMIK%20Y&#220;K%20(Fakult&#601;l&#601;r%20v&#601;%20Universitet%20&#252;zr&#601;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evaluation%20akademik%20yuk%20yaz%202015\departamentlerin%20akademik%20yuku%20yaz%20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lang="ru-RU" sz="24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Sheet1!$I$85</c:f>
              <c:strCache>
                <c:ptCount val="1"/>
                <c:pt idx="0">
                  <c:v>Total number of credits</c:v>
                </c:pt>
              </c:strCache>
            </c:strRef>
          </c:tx>
          <c:dLbls>
            <c:dLbl>
              <c:idx val="0"/>
              <c:layout>
                <c:manualLayout>
                  <c:x val="-6.0935039370078804E-2"/>
                  <c:y val="0.1305852205822087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2345387382132789"/>
                  <c:y val="-6.93965986851184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2251689024982982E-2"/>
                  <c:y val="-0.1809129628623969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1879702537182876"/>
                  <c:y val="5.052776407008251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Sheet1!$H$86:$H$89</c:f>
              <c:strCache>
                <c:ptCount val="4"/>
                <c:pt idx="0">
                  <c:v>Engineering and Applied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Sheet1!$I$86:$I$89</c:f>
              <c:numCache>
                <c:formatCode>General</c:formatCode>
                <c:ptCount val="4"/>
                <c:pt idx="0">
                  <c:v>18.7</c:v>
                </c:pt>
                <c:pt idx="1">
                  <c:v>23.5</c:v>
                </c:pt>
                <c:pt idx="2">
                  <c:v>30</c:v>
                </c:pt>
                <c:pt idx="3">
                  <c:v>27.8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10856797414212113"/>
          <c:y val="8.4808058348346524E-2"/>
          <c:w val="0.80755540974044859"/>
          <c:h val="9.7638629773159305E-2"/>
        </c:manualLayout>
      </c:layout>
      <c:overlay val="0"/>
      <c:txPr>
        <a:bodyPr/>
        <a:lstStyle/>
        <a:p>
          <a:pPr>
            <a:defRPr lang="ru-RU" sz="16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lang="ru-RU" sz="24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Sheet1!$D$98</c:f>
              <c:strCache>
                <c:ptCount val="1"/>
                <c:pt idx="0">
                  <c:v>Total number of subject groups</c:v>
                </c:pt>
              </c:strCache>
            </c:strRef>
          </c:tx>
          <c:dLbls>
            <c:dLbl>
              <c:idx val="0"/>
              <c:layout>
                <c:manualLayout>
                  <c:x val="-8.2307402546903857E-2"/>
                  <c:y val="0.136670218354706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9.2747399630601732E-2"/>
                  <c:y val="-4.778906194740603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0232575094779819"/>
                  <c:y val="-0.1908623355834680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1120054437639749"/>
                  <c:y val="9.963621272580280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Sheet1!$C$99:$C$102</c:f>
              <c:strCache>
                <c:ptCount val="4"/>
                <c:pt idx="0">
                  <c:v>Engineering and Applied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Sheet1!$D$99:$D$102</c:f>
              <c:numCache>
                <c:formatCode>General</c:formatCode>
                <c:ptCount val="4"/>
                <c:pt idx="0">
                  <c:v>18.7</c:v>
                </c:pt>
                <c:pt idx="1">
                  <c:v>23.8</c:v>
                </c:pt>
                <c:pt idx="2">
                  <c:v>30.8</c:v>
                </c:pt>
                <c:pt idx="3">
                  <c:v>26.7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7.4617356858170641E-2"/>
          <c:y val="9.4945396791854528E-2"/>
          <c:w val="0.85848133566637563"/>
          <c:h val="0.10161088283596537"/>
        </c:manualLayout>
      </c:layout>
      <c:overlay val="0"/>
      <c:txPr>
        <a:bodyPr/>
        <a:lstStyle/>
        <a:p>
          <a:pPr>
            <a:defRPr lang="ru-RU" sz="16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lang="ru-RU" sz="24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Sheet1!$D$96</c:f>
              <c:strCache>
                <c:ptCount val="1"/>
                <c:pt idx="0">
                  <c:v>Total number of students in subject groups</c:v>
                </c:pt>
              </c:strCache>
            </c:strRef>
          </c:tx>
          <c:dLbls>
            <c:dLbl>
              <c:idx val="0"/>
              <c:layout>
                <c:manualLayout>
                  <c:x val="-8.510000486050355E-2"/>
                  <c:y val="0.1570674739899852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2227945465150201"/>
                  <c:y val="-2.573005190901000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957592106542267E-2"/>
                  <c:y val="-0.2098528971187297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2393153980752405"/>
                  <c:y val="0.1036136793161695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Sheet1!$C$97:$C$100</c:f>
              <c:strCache>
                <c:ptCount val="4"/>
                <c:pt idx="0">
                  <c:v>Engineering and Applied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Sheet1!$D$97:$D$100</c:f>
              <c:numCache>
                <c:formatCode>General</c:formatCode>
                <c:ptCount val="4"/>
                <c:pt idx="0">
                  <c:v>15.9</c:v>
                </c:pt>
                <c:pt idx="1">
                  <c:v>24.6</c:v>
                </c:pt>
                <c:pt idx="2">
                  <c:v>31.3</c:v>
                </c:pt>
                <c:pt idx="3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10085192475940508"/>
          <c:y val="8.7039062567879258E-2"/>
          <c:w val="0.8399628171478567"/>
          <c:h val="9.3149497369795525E-2"/>
        </c:manualLayout>
      </c:layout>
      <c:overlay val="0"/>
      <c:txPr>
        <a:bodyPr/>
        <a:lstStyle/>
        <a:p>
          <a:pPr>
            <a:defRPr lang="ru-RU" sz="16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 sz="2400">
                <a:latin typeface="Times New Roman" pitchFamily="18" charset="0"/>
                <a:cs typeface="Times New Roman" pitchFamily="18" charset="0"/>
              </a:defRPr>
            </a:pPr>
            <a:r>
              <a:rPr lang="az-Latn-AZ" sz="2400" b="1" i="0" baseline="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i="0" baseline="0" dirty="0" err="1" smtClean="0">
                <a:latin typeface="Times New Roman" pitchFamily="18" charset="0"/>
                <a:cs typeface="Times New Roman" pitchFamily="18" charset="0"/>
              </a:rPr>
              <a:t>cademic</a:t>
            </a:r>
            <a:r>
              <a:rPr lang="en-US" sz="2400" b="1" i="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0" baseline="0" dirty="0">
                <a:latin typeface="Times New Roman" pitchFamily="18" charset="0"/>
                <a:cs typeface="Times New Roman" pitchFamily="18" charset="0"/>
              </a:rPr>
              <a:t>load by </a:t>
            </a:r>
            <a:r>
              <a:rPr lang="az-Latn-AZ" sz="2400" b="1" i="0" baseline="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0" baseline="0" dirty="0" err="1" smtClean="0">
                <a:latin typeface="Times New Roman" pitchFamily="18" charset="0"/>
                <a:cs typeface="Times New Roman" pitchFamily="18" charset="0"/>
              </a:rPr>
              <a:t>chools</a:t>
            </a:r>
            <a:r>
              <a:rPr lang="en-US" sz="2400" b="1" i="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0" baseline="0" dirty="0">
                <a:latin typeface="Times New Roman" pitchFamily="18" charset="0"/>
                <a:cs typeface="Times New Roman" pitchFamily="18" charset="0"/>
              </a:rPr>
              <a:t>(%)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Sheet1!$D$118</c:f>
              <c:strCache>
                <c:ptCount val="1"/>
                <c:pt idx="0">
                  <c:v>Total number of credits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Sheet1!$C$119:$C$122</c:f>
              <c:strCache>
                <c:ptCount val="4"/>
                <c:pt idx="0">
                  <c:v>Engineering and Applied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Sheet1!$D$119:$D$122</c:f>
              <c:numCache>
                <c:formatCode>General</c:formatCode>
                <c:ptCount val="4"/>
                <c:pt idx="0">
                  <c:v>18.7</c:v>
                </c:pt>
                <c:pt idx="1">
                  <c:v>23.5</c:v>
                </c:pt>
                <c:pt idx="2">
                  <c:v>30</c:v>
                </c:pt>
                <c:pt idx="3">
                  <c:v>27.8</c:v>
                </c:pt>
              </c:numCache>
            </c:numRef>
          </c:val>
        </c:ser>
        <c:ser>
          <c:idx val="1"/>
          <c:order val="1"/>
          <c:tx>
            <c:strRef>
              <c:f>Sheet1!$E$118</c:f>
              <c:strCache>
                <c:ptCount val="1"/>
                <c:pt idx="0">
                  <c:v>Total number of subject groups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Sheet1!$C$119:$C$122</c:f>
              <c:strCache>
                <c:ptCount val="4"/>
                <c:pt idx="0">
                  <c:v>Engineering and Applied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Sheet1!$E$119:$E$122</c:f>
              <c:numCache>
                <c:formatCode>General</c:formatCode>
                <c:ptCount val="4"/>
                <c:pt idx="0">
                  <c:v>18.7</c:v>
                </c:pt>
                <c:pt idx="1">
                  <c:v>23.8</c:v>
                </c:pt>
                <c:pt idx="2">
                  <c:v>30.8</c:v>
                </c:pt>
                <c:pt idx="3">
                  <c:v>26.7</c:v>
                </c:pt>
              </c:numCache>
            </c:numRef>
          </c:val>
        </c:ser>
        <c:ser>
          <c:idx val="2"/>
          <c:order val="2"/>
          <c:tx>
            <c:strRef>
              <c:f>Sheet1!$F$118</c:f>
              <c:strCache>
                <c:ptCount val="1"/>
                <c:pt idx="0">
                  <c:v>Total number of students in subject groups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Sheet1!$C$119:$C$122</c:f>
              <c:strCache>
                <c:ptCount val="4"/>
                <c:pt idx="0">
                  <c:v>Engineering and Applied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Sheet1!$F$119:$F$122</c:f>
              <c:numCache>
                <c:formatCode>General</c:formatCode>
                <c:ptCount val="4"/>
                <c:pt idx="0">
                  <c:v>15.9</c:v>
                </c:pt>
                <c:pt idx="1">
                  <c:v>24.6</c:v>
                </c:pt>
                <c:pt idx="2">
                  <c:v>31.3</c:v>
                </c:pt>
                <c:pt idx="3">
                  <c:v>28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4071992"/>
        <c:axId val="244076304"/>
      </c:barChart>
      <c:catAx>
        <c:axId val="2440719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16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44076304"/>
        <c:crosses val="autoZero"/>
        <c:auto val="1"/>
        <c:lblAlgn val="ctr"/>
        <c:lblOffset val="100"/>
        <c:noMultiLvlLbl val="0"/>
      </c:catAx>
      <c:valAx>
        <c:axId val="2440763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4071992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lang="ru-RU" sz="16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 lang="ru-RU" sz="2400">
                <a:latin typeface="Times New Roman" pitchFamily="18" charset="0"/>
                <a:cs typeface="Times New Roman" pitchFamily="18" charset="0"/>
              </a:defRPr>
            </a:pP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Total Academic load by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University</a:t>
            </a:r>
          </a:p>
          <a:p>
            <a:pPr>
              <a:defRPr lang="ru-RU" sz="2400">
                <a:latin typeface="Times New Roman" pitchFamily="18" charset="0"/>
                <a:cs typeface="Times New Roman" pitchFamily="18" charset="0"/>
              </a:defRPr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(Spring 2015)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1.3888888888888911E-2"/>
          <c:y val="0.13778703646405091"/>
          <c:w val="0.96604938271604934"/>
          <c:h val="0.76752978030669805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1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Sheet1!$D$564:$F$564</c:f>
              <c:strCache>
                <c:ptCount val="3"/>
                <c:pt idx="0">
                  <c:v>Total number of credits</c:v>
                </c:pt>
                <c:pt idx="1">
                  <c:v>Total number of groups</c:v>
                </c:pt>
                <c:pt idx="2">
                  <c:v>Total number of students</c:v>
                </c:pt>
              </c:strCache>
            </c:strRef>
          </c:cat>
          <c:val>
            <c:numRef>
              <c:f>Sheet1!$D$565:$F$565</c:f>
              <c:numCache>
                <c:formatCode>General</c:formatCode>
                <c:ptCount val="3"/>
                <c:pt idx="0">
                  <c:v>1228</c:v>
                </c:pt>
                <c:pt idx="1">
                  <c:v>386</c:v>
                </c:pt>
                <c:pt idx="2">
                  <c:v>8529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4072384"/>
        <c:axId val="244072776"/>
      </c:barChart>
      <c:catAx>
        <c:axId val="2440723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12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44072776"/>
        <c:crosses val="autoZero"/>
        <c:auto val="1"/>
        <c:lblAlgn val="ctr"/>
        <c:lblOffset val="100"/>
        <c:noMultiLvlLbl val="0"/>
      </c:catAx>
      <c:valAx>
        <c:axId val="2440727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40723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DCE7-1812-4FDD-A8E1-8C5AF82D2CD7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CFAA1-745B-470D-9D23-23C52103F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DCE7-1812-4FDD-A8E1-8C5AF82D2CD7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CFAA1-745B-470D-9D23-23C52103F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DCE7-1812-4FDD-A8E1-8C5AF82D2CD7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CFAA1-745B-470D-9D23-23C52103F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DCE7-1812-4FDD-A8E1-8C5AF82D2CD7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CFAA1-745B-470D-9D23-23C52103F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DCE7-1812-4FDD-A8E1-8C5AF82D2CD7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CFAA1-745B-470D-9D23-23C52103F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DCE7-1812-4FDD-A8E1-8C5AF82D2CD7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CFAA1-745B-470D-9D23-23C52103F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DCE7-1812-4FDD-A8E1-8C5AF82D2CD7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CFAA1-745B-470D-9D23-23C52103F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DCE7-1812-4FDD-A8E1-8C5AF82D2CD7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CFAA1-745B-470D-9D23-23C52103F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DCE7-1812-4FDD-A8E1-8C5AF82D2CD7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CFAA1-745B-470D-9D23-23C52103F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DCE7-1812-4FDD-A8E1-8C5AF82D2CD7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CFAA1-745B-470D-9D23-23C52103F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DCE7-1812-4FDD-A8E1-8C5AF82D2CD7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CFAA1-745B-470D-9D23-23C52103F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8DCE7-1812-4FDD-A8E1-8C5AF82D2CD7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CFAA1-745B-470D-9D23-23C52103F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ACADEMIC LOAD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0438"/>
            <a:ext cx="6400800" cy="2138362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chools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(Spring 2015)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z-Latn-AZ" sz="3200" b="1" dirty="0" smtClean="0">
                <a:latin typeface="Times New Roman" pitchFamily="18" charset="0"/>
                <a:cs typeface="Times New Roman" pitchFamily="18" charset="0"/>
              </a:rPr>
              <a:t>cademic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L</a:t>
            </a:r>
            <a:r>
              <a:rPr lang="az-Latn-AZ" sz="3200" b="1" dirty="0" smtClean="0">
                <a:latin typeface="Times New Roman" pitchFamily="18" charset="0"/>
                <a:cs typeface="Times New Roman" pitchFamily="18" charset="0"/>
              </a:rPr>
              <a:t>oad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z-Latn-AZ" sz="2400" b="1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az-Latn-AZ" sz="2400" b="1" dirty="0" smtClean="0">
                <a:latin typeface="Times New Roman" pitchFamily="18" charset="0"/>
                <a:cs typeface="Times New Roman" pitchFamily="18" charset="0"/>
              </a:rPr>
              <a:t> - University-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wide)</a:t>
            </a:r>
            <a:r>
              <a:rPr lang="az-Latn-A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az-Latn-AZ" sz="28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chools</a:t>
            </a:r>
            <a:endParaRPr lang="ru-RU" dirty="0"/>
          </a:p>
        </p:txBody>
      </p:sp>
      <p:graphicFrame>
        <p:nvGraphicFramePr>
          <p:cNvPr id="2050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714348" y="1571612"/>
          <a:ext cx="8064500" cy="4572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ocument" r:id="rId4" imgW="6905319" imgH="2744381" progId="Word.Document.12">
                  <p:embed/>
                </p:oleObj>
              </mc:Choice>
              <mc:Fallback>
                <p:oleObj name="Document" r:id="rId4" imgW="6905319" imgH="2744381" progId="Word.Document.12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48" y="1571612"/>
                        <a:ext cx="8064500" cy="45720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428604"/>
          <a:ext cx="8229600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428604"/>
          <a:ext cx="8229600" cy="6072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57166"/>
          <a:ext cx="8229600" cy="621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8229600" cy="5840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57166"/>
          <a:ext cx="8229600" cy="5768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42</Words>
  <Application>Microsoft Office PowerPoint</Application>
  <PresentationFormat>On-screen Show (4:3)</PresentationFormat>
  <Paragraphs>10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Document</vt:lpstr>
      <vt:lpstr>ACADEMIC LOAD</vt:lpstr>
      <vt:lpstr>Academic Load  (in % - University-wide)  By Schools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LOAD</dc:title>
  <dc:creator>grasulova</dc:creator>
  <cp:lastModifiedBy>Gunel</cp:lastModifiedBy>
  <cp:revision>29</cp:revision>
  <dcterms:created xsi:type="dcterms:W3CDTF">2015-04-15T09:52:23Z</dcterms:created>
  <dcterms:modified xsi:type="dcterms:W3CDTF">2016-05-04T07:08:11Z</dcterms:modified>
</cp:coreProperties>
</file>