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7%20fayl\ixtisaslar%20-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en-US" sz="3600" b="1" i="0" baseline="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az-Latn-AZ" sz="3600" b="1" i="0" baseline="0" dirty="0">
                <a:latin typeface="Times New Roman" pitchFamily="18" charset="0"/>
                <a:cs typeface="Times New Roman" pitchFamily="18" charset="0"/>
              </a:rPr>
              <a:t>umber of </a:t>
            </a:r>
            <a:r>
              <a:rPr lang="en-US" sz="3600" b="1" i="0" baseline="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z-Latn-AZ" sz="3600" b="1" i="0" baseline="0" dirty="0">
                <a:latin typeface="Times New Roman" pitchFamily="18" charset="0"/>
                <a:cs typeface="Times New Roman" pitchFamily="18" charset="0"/>
              </a:rPr>
              <a:t>ajors</a:t>
            </a:r>
            <a:endParaRPr lang="en-US" sz="36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'ixtisaslar 2 (%)'!$B$30</c:f>
              <c:strCache>
                <c:ptCount val="1"/>
                <c:pt idx="0">
                  <c:v>Bachelor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'ixtisaslar 2 (%)'!$A$31:$A$40</c:f>
              <c:strCache>
                <c:ptCount val="9"/>
                <c:pt idx="0">
                  <c:v>2010-2011</c:v>
                </c:pt>
                <c:pt idx="2">
                  <c:v>2011-2012</c:v>
                </c:pt>
                <c:pt idx="4">
                  <c:v>2012-2013</c:v>
                </c:pt>
                <c:pt idx="6">
                  <c:v>2013-2014</c:v>
                </c:pt>
                <c:pt idx="8">
                  <c:v>2014-2015</c:v>
                </c:pt>
              </c:strCache>
            </c:strRef>
          </c:cat>
          <c:val>
            <c:numRef>
              <c:f>'ixtisaslar 2 (%)'!$B$31:$B$40</c:f>
              <c:numCache>
                <c:formatCode>General</c:formatCode>
                <c:ptCount val="10"/>
                <c:pt idx="0">
                  <c:v>57.5</c:v>
                </c:pt>
                <c:pt idx="2">
                  <c:v>46.3</c:v>
                </c:pt>
                <c:pt idx="4">
                  <c:v>38.1</c:v>
                </c:pt>
                <c:pt idx="6">
                  <c:v>32.9</c:v>
                </c:pt>
                <c:pt idx="8">
                  <c:v>28.9</c:v>
                </c:pt>
              </c:numCache>
            </c:numRef>
          </c:val>
        </c:ser>
        <c:ser>
          <c:idx val="1"/>
          <c:order val="1"/>
          <c:tx>
            <c:strRef>
              <c:f>'ixtisaslar 2 (%)'!$C$30</c:f>
              <c:strCache>
                <c:ptCount val="1"/>
                <c:pt idx="0">
                  <c:v>Master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1.3605393592252369E-2"/>
                  <c:y val="9.26458693711479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'ixtisaslar 2 (%)'!$A$31:$A$40</c:f>
              <c:strCache>
                <c:ptCount val="9"/>
                <c:pt idx="0">
                  <c:v>2010-2011</c:v>
                </c:pt>
                <c:pt idx="2">
                  <c:v>2011-2012</c:v>
                </c:pt>
                <c:pt idx="4">
                  <c:v>2012-2013</c:v>
                </c:pt>
                <c:pt idx="6">
                  <c:v>2013-2014</c:v>
                </c:pt>
                <c:pt idx="8">
                  <c:v>2014-2015</c:v>
                </c:pt>
              </c:strCache>
            </c:strRef>
          </c:cat>
          <c:val>
            <c:numRef>
              <c:f>'ixtisaslar 2 (%)'!$C$31:$C$40</c:f>
              <c:numCache>
                <c:formatCode>General</c:formatCode>
                <c:ptCount val="10"/>
                <c:pt idx="0">
                  <c:v>42.5</c:v>
                </c:pt>
                <c:pt idx="2">
                  <c:v>38.9</c:v>
                </c:pt>
                <c:pt idx="4">
                  <c:v>36.5</c:v>
                </c:pt>
                <c:pt idx="6">
                  <c:v>35.300000000000011</c:v>
                </c:pt>
                <c:pt idx="8">
                  <c:v>34</c:v>
                </c:pt>
              </c:numCache>
            </c:numRef>
          </c:val>
        </c:ser>
        <c:ser>
          <c:idx val="2"/>
          <c:order val="2"/>
          <c:tx>
            <c:strRef>
              <c:f>'ixtisaslar 2 (%)'!$D$30</c:f>
              <c:strCache>
                <c:ptCount val="1"/>
                <c:pt idx="0">
                  <c:v>Doctor</c:v>
                </c:pt>
              </c:strCache>
            </c:strRef>
          </c:tx>
          <c:invertIfNegative val="0"/>
          <c:dLbls>
            <c:dLbl>
              <c:idx val="8"/>
              <c:layout>
                <c:manualLayout>
                  <c:x val="7.5585519956957925E-3"/>
                  <c:y val="-9.26458693711479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'ixtisaslar 2 (%)'!$A$31:$A$40</c:f>
              <c:strCache>
                <c:ptCount val="9"/>
                <c:pt idx="0">
                  <c:v>2010-2011</c:v>
                </c:pt>
                <c:pt idx="2">
                  <c:v>2011-2012</c:v>
                </c:pt>
                <c:pt idx="4">
                  <c:v>2012-2013</c:v>
                </c:pt>
                <c:pt idx="6">
                  <c:v>2013-2014</c:v>
                </c:pt>
                <c:pt idx="8">
                  <c:v>2014-2015</c:v>
                </c:pt>
              </c:strCache>
            </c:strRef>
          </c:cat>
          <c:val>
            <c:numRef>
              <c:f>'ixtisaslar 2 (%)'!$D$31:$D$40</c:f>
              <c:numCache>
                <c:formatCode>General</c:formatCode>
                <c:ptCount val="10"/>
                <c:pt idx="2">
                  <c:v>14.8</c:v>
                </c:pt>
                <c:pt idx="4">
                  <c:v>25.4</c:v>
                </c:pt>
                <c:pt idx="6">
                  <c:v>31.8</c:v>
                </c:pt>
                <c:pt idx="8">
                  <c:v>37.1</c:v>
                </c:pt>
              </c:numCache>
            </c:numRef>
          </c:val>
        </c:ser>
        <c:ser>
          <c:idx val="3"/>
          <c:order val="3"/>
          <c:tx>
            <c:strRef>
              <c:f>'ixtisaslar 2 (%)'!$E$30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'ixtisaslar 2 (%)'!$A$31:$A$40</c:f>
              <c:strCache>
                <c:ptCount val="9"/>
                <c:pt idx="0">
                  <c:v>2010-2011</c:v>
                </c:pt>
                <c:pt idx="2">
                  <c:v>2011-2012</c:v>
                </c:pt>
                <c:pt idx="4">
                  <c:v>2012-2013</c:v>
                </c:pt>
                <c:pt idx="6">
                  <c:v>2013-2014</c:v>
                </c:pt>
                <c:pt idx="8">
                  <c:v>2014-2015</c:v>
                </c:pt>
              </c:strCache>
            </c:strRef>
          </c:cat>
          <c:val>
            <c:numRef>
              <c:f>'ixtisaslar 2 (%)'!$E$31:$E$40</c:f>
              <c:numCache>
                <c:formatCode>General</c:formatCode>
                <c:ptCount val="10"/>
                <c:pt idx="0">
                  <c:v>100</c:v>
                </c:pt>
                <c:pt idx="2">
                  <c:v>100</c:v>
                </c:pt>
                <c:pt idx="4">
                  <c:v>100</c:v>
                </c:pt>
                <c:pt idx="6">
                  <c:v>100</c:v>
                </c:pt>
                <c:pt idx="8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9222920"/>
        <c:axId val="249225272"/>
      </c:barChart>
      <c:catAx>
        <c:axId val="249222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9225272"/>
        <c:crosses val="autoZero"/>
        <c:auto val="1"/>
        <c:lblAlgn val="ctr"/>
        <c:lblOffset val="100"/>
        <c:noMultiLvlLbl val="0"/>
      </c:catAx>
      <c:valAx>
        <c:axId val="2492252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922292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ru-RU" sz="18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643F-8D5D-4537-AC9F-0B3D77D6647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F9B9-6AED-42C5-88DB-710F3EA90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643F-8D5D-4537-AC9F-0B3D77D6647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F9B9-6AED-42C5-88DB-710F3EA90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643F-8D5D-4537-AC9F-0B3D77D6647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F9B9-6AED-42C5-88DB-710F3EA90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643F-8D5D-4537-AC9F-0B3D77D6647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F9B9-6AED-42C5-88DB-710F3EA90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643F-8D5D-4537-AC9F-0B3D77D6647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F9B9-6AED-42C5-88DB-710F3EA90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643F-8D5D-4537-AC9F-0B3D77D6647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F9B9-6AED-42C5-88DB-710F3EA90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643F-8D5D-4537-AC9F-0B3D77D6647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F9B9-6AED-42C5-88DB-710F3EA90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643F-8D5D-4537-AC9F-0B3D77D6647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F9B9-6AED-42C5-88DB-710F3EA90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643F-8D5D-4537-AC9F-0B3D77D6647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F9B9-6AED-42C5-88DB-710F3EA90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643F-8D5D-4537-AC9F-0B3D77D6647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F9B9-6AED-42C5-88DB-710F3EA90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643F-8D5D-4537-AC9F-0B3D77D6647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F9B9-6AED-42C5-88DB-710F3EA90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A643F-8D5D-4537-AC9F-0B3D77D6647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2F9B9-6AED-42C5-88DB-710F3EA90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b="1" dirty="0">
                <a:latin typeface="Times New Roman" pitchFamily="18" charset="0"/>
                <a:cs typeface="Times New Roman" pitchFamily="18" charset="0"/>
              </a:rPr>
              <a:t>TOTAL NUMBER OF MAJORS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2"/>
            <a:ext cx="6400800" cy="1924048"/>
          </a:xfrm>
        </p:spPr>
        <p:txBody>
          <a:bodyPr/>
          <a:lstStyle/>
          <a:p>
            <a:r>
              <a:rPr lang="az-Latn-AZ" b="1" dirty="0">
                <a:latin typeface="Times New Roman" pitchFamily="18" charset="0"/>
                <a:cs typeface="Times New Roman" pitchFamily="18" charset="0"/>
              </a:rPr>
              <a:t> (%)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571472" y="928670"/>
          <a:ext cx="8572528" cy="628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9005858" imgH="4089758" progId="Word.Document.12">
                  <p:embed/>
                </p:oleObj>
              </mc:Choice>
              <mc:Fallback>
                <p:oleObj name="Document" r:id="rId4" imgW="9005858" imgH="4089758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928670"/>
                        <a:ext cx="8572528" cy="6286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401080" cy="5483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Document</vt:lpstr>
      <vt:lpstr>TOTAL NUMBER OF MAJORS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 NUMBER OF MAJORS</dc:title>
  <dc:creator>grasulova</dc:creator>
  <cp:lastModifiedBy>Gunel</cp:lastModifiedBy>
  <cp:revision>2</cp:revision>
  <dcterms:created xsi:type="dcterms:W3CDTF">2014-12-19T08:29:53Z</dcterms:created>
  <dcterms:modified xsi:type="dcterms:W3CDTF">2016-05-04T07:00:44Z</dcterms:modified>
</cp:coreProperties>
</file>