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601;l&#601;b&#601;%20q&#601;bulu%20(%25)(ixtisaslarin%20sayi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601;l&#601;b&#601;%20q&#601;bulu%20(%25)(ixtisaslarin%20sayi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Number of majors  (%)</a:t>
            </a:r>
            <a:endParaRPr lang="ru-RU" sz="32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42E-2"/>
          <c:y val="0.25774432897549576"/>
          <c:w val="0.96604938271604934"/>
          <c:h val="0.64002373110906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Sheet1!$D$120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0061728395061672E-2"/>
                  <c:y val="-1.08724778205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Sheet1!$C$121:$C$125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Sheet1!$D$121:$D$125</c:f>
              <c:numCache>
                <c:formatCode>General</c:formatCode>
                <c:ptCount val="5"/>
                <c:pt idx="0">
                  <c:v>18</c:v>
                </c:pt>
                <c:pt idx="1">
                  <c:v>19.5</c:v>
                </c:pt>
                <c:pt idx="2">
                  <c:v>18.8</c:v>
                </c:pt>
                <c:pt idx="3">
                  <c:v>21.9</c:v>
                </c:pt>
                <c:pt idx="4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Sheet1!$E$120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7.7160493827161244E-3"/>
                  <c:y val="-2.1744955641146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Sheet1!$C$121:$C$125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Sheet1!$E$121:$E$125</c:f>
              <c:numCache>
                <c:formatCode>General</c:formatCode>
                <c:ptCount val="5"/>
                <c:pt idx="0">
                  <c:v>13.7</c:v>
                </c:pt>
                <c:pt idx="1">
                  <c:v>16.899999999999999</c:v>
                </c:pt>
                <c:pt idx="2">
                  <c:v>18.5</c:v>
                </c:pt>
                <c:pt idx="3">
                  <c:v>24.2</c:v>
                </c:pt>
                <c:pt idx="4">
                  <c:v>26.6</c:v>
                </c:pt>
              </c:numCache>
            </c:numRef>
          </c:val>
        </c:ser>
        <c:ser>
          <c:idx val="2"/>
          <c:order val="2"/>
          <c:tx>
            <c:strRef>
              <c:f>Sheet1!$F$120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Sheet1!$C$121:$C$125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Sheet1!$F$121:$F$125</c:f>
              <c:numCache>
                <c:formatCode>General</c:formatCode>
                <c:ptCount val="5"/>
                <c:pt idx="1">
                  <c:v>9.2000000000000011</c:v>
                </c:pt>
                <c:pt idx="2">
                  <c:v>18.399999999999999</c:v>
                </c:pt>
                <c:pt idx="3">
                  <c:v>31</c:v>
                </c:pt>
                <c:pt idx="4">
                  <c:v>41.4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618760"/>
        <c:axId val="247619544"/>
      </c:barChart>
      <c:catAx>
        <c:axId val="247618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619544"/>
        <c:crosses val="autoZero"/>
        <c:auto val="1"/>
        <c:lblAlgn val="ctr"/>
        <c:lblOffset val="100"/>
        <c:noMultiLvlLbl val="0"/>
      </c:catAx>
      <c:valAx>
        <c:axId val="247619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618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410688247302442"/>
          <c:y val="0.11262808335338051"/>
          <c:w val="0.51931709925148251"/>
          <c:h val="7.118339644221712E-2"/>
        </c:manualLayout>
      </c:layout>
      <c:overlay val="0"/>
      <c:txPr>
        <a:bodyPr/>
        <a:lstStyle/>
        <a:p>
          <a:pPr>
            <a:defRPr lang="ru-RU"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/>
            </a:pPr>
            <a:r>
              <a:rPr lang="en-US" sz="3200"/>
              <a:t>Number of majors  (%)</a:t>
            </a:r>
            <a:endParaRPr lang="ru-RU" sz="3200"/>
          </a:p>
        </c:rich>
      </c:tx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Sheet1!$C$108</c:f>
              <c:strCache>
                <c:ptCount val="1"/>
                <c:pt idx="0">
                  <c:v>Bachelor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Sheet1!$B$109:$B$113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Sheet1!$C$109:$C$113</c:f>
              <c:numCache>
                <c:formatCode>General</c:formatCode>
                <c:ptCount val="5"/>
                <c:pt idx="0">
                  <c:v>18</c:v>
                </c:pt>
                <c:pt idx="1">
                  <c:v>19.5</c:v>
                </c:pt>
                <c:pt idx="2">
                  <c:v>18.8</c:v>
                </c:pt>
                <c:pt idx="3">
                  <c:v>21.9</c:v>
                </c:pt>
                <c:pt idx="4">
                  <c:v>21.9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Sheet1!$D$108</c:f>
              <c:strCache>
                <c:ptCount val="1"/>
                <c:pt idx="0">
                  <c:v>Master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2345679012345692E-2"/>
                  <c:y val="2.6748296946113241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Sheet1!$B$109:$B$113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Sheet1!$D$109:$D$113</c:f>
              <c:numCache>
                <c:formatCode>General</c:formatCode>
                <c:ptCount val="5"/>
                <c:pt idx="0">
                  <c:v>13.7</c:v>
                </c:pt>
                <c:pt idx="1">
                  <c:v>16.899999999999999</c:v>
                </c:pt>
                <c:pt idx="2">
                  <c:v>18.5</c:v>
                </c:pt>
                <c:pt idx="3">
                  <c:v>24.2</c:v>
                </c:pt>
                <c:pt idx="4">
                  <c:v>26.6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Sheet1!$E$108</c:f>
              <c:strCache>
                <c:ptCount val="1"/>
                <c:pt idx="0">
                  <c:v>Doctor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Sheet1!$B$109:$B$113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Sheet1!$E$109:$E$113</c:f>
              <c:numCache>
                <c:formatCode>General</c:formatCode>
                <c:ptCount val="5"/>
                <c:pt idx="1">
                  <c:v>9.2000000000000011</c:v>
                </c:pt>
                <c:pt idx="2">
                  <c:v>18.399999999999999</c:v>
                </c:pt>
                <c:pt idx="3">
                  <c:v>31</c:v>
                </c:pt>
                <c:pt idx="4">
                  <c:v>41.4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7623072"/>
        <c:axId val="247620328"/>
      </c:lineChart>
      <c:catAx>
        <c:axId val="247623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 b="0"/>
            </a:pPr>
            <a:endParaRPr lang="en-US"/>
          </a:p>
        </c:txPr>
        <c:crossAx val="247620328"/>
        <c:crosses val="autoZero"/>
        <c:auto val="1"/>
        <c:lblAlgn val="ctr"/>
        <c:lblOffset val="100"/>
        <c:noMultiLvlLbl val="0"/>
      </c:catAx>
      <c:valAx>
        <c:axId val="247620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623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518506367259648"/>
          <c:y val="0.11545242445054102"/>
          <c:w val="0.45882728200641587"/>
          <c:h val="0.11043185336036003"/>
        </c:manualLayout>
      </c:layout>
      <c:overlay val="0"/>
      <c:txPr>
        <a:bodyPr/>
        <a:lstStyle/>
        <a:p>
          <a:pPr>
            <a:defRPr lang="ru-RU"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6DAA-190C-4E59-AC6D-26BCA313903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85090-C23D-405B-AA4B-7B8C7E2A8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NUMBER OF MAJORS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066924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2010-2014 years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Number of majors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(in %)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(2010-2014 years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1027" name="Content Placeholder 3"/>
          <p:cNvGraphicFramePr>
            <a:graphicFrameLocks noChangeAspect="1"/>
          </p:cNvGraphicFramePr>
          <p:nvPr/>
        </p:nvGraphicFramePr>
        <p:xfrm>
          <a:off x="282575" y="1714488"/>
          <a:ext cx="10009188" cy="488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335815" imgH="3190321" progId="Word.Document.12">
                  <p:embed/>
                </p:oleObj>
              </mc:Choice>
              <mc:Fallback>
                <p:oleObj name="Document" r:id="rId4" imgW="6335815" imgH="319032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714488"/>
                        <a:ext cx="10009188" cy="488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NUMBER OF MAJORS</vt:lpstr>
      <vt:lpstr>Number of majors (in %)  (2010-2014 years)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ADMISSION</dc:title>
  <dc:creator>grasulova</dc:creator>
  <cp:lastModifiedBy>Gunel</cp:lastModifiedBy>
  <cp:revision>20</cp:revision>
  <dcterms:created xsi:type="dcterms:W3CDTF">2015-02-03T10:47:21Z</dcterms:created>
  <dcterms:modified xsi:type="dcterms:W3CDTF">2016-05-04T07:03:31Z</dcterms:modified>
</cp:coreProperties>
</file>