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8" r:id="rId4"/>
    <p:sldId id="263" r:id="rId5"/>
    <p:sldId id="265" r:id="rId6"/>
    <p:sldId id="259" r:id="rId7"/>
    <p:sldId id="260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sims%20yaz%202015\fakultele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sims%20yaz%202015\fakultele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sims%20yaz%202015\fakultele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sims%20yaz%202015\fakultele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sims%20yaz%202015\fakultel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>Final Assessment of Students</a:t>
            </a: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1800" b="1" i="0" baseline="0" dirty="0">
                <a:latin typeface="Times New Roman" pitchFamily="18" charset="0"/>
                <a:cs typeface="Times New Roman" pitchFamily="18" charset="0"/>
              </a:rPr>
              <a:t>(University-wide</a:t>
            </a:r>
            <a:r>
              <a:rPr lang="en-US" sz="1800" b="1" i="0" baseline="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1800" b="1" i="0" u="none" strike="noStrike" baseline="0" dirty="0" smtClean="0"/>
              <a:t>Spring 2015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layout>
                <c:manualLayout>
                  <c:x val="-0.14690203655098708"/>
                  <c:y val="8.507266514504326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0239811169437134"/>
                  <c:y val="-0.184278491028657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2237326236998165"/>
                  <c:y val="-0.1699963236431741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11018135753864108"/>
                  <c:y val="0.1531458636933611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multiLvlStrRef>
              <c:f>'yaz imtahan sesiyasi fakulteler'!$D$187:$H$188</c:f>
              <c:multiLvlStrCache>
                <c:ptCount val="5"/>
                <c:lvl>
                  <c:pt idx="0">
                    <c:v>90-100</c:v>
                  </c:pt>
                  <c:pt idx="1">
                    <c:v>80-89</c:v>
                  </c:pt>
                  <c:pt idx="2">
                    <c:v>70-79</c:v>
                  </c:pt>
                  <c:pt idx="3">
                    <c:v>60-69</c:v>
                  </c:pt>
                  <c:pt idx="4">
                    <c:v>0-59</c:v>
                  </c:pt>
                </c:lvl>
                <c:lvl>
                  <c:pt idx="0">
                    <c:v>“A”</c:v>
                  </c:pt>
                  <c:pt idx="1">
                    <c:v>“B”</c:v>
                  </c:pt>
                  <c:pt idx="2">
                    <c:v>“C”</c:v>
                  </c:pt>
                  <c:pt idx="3">
                    <c:v>“D”</c:v>
                  </c:pt>
                  <c:pt idx="4">
                    <c:v>“F”</c:v>
                  </c:pt>
                </c:lvl>
              </c:multiLvlStrCache>
            </c:multiLvlStrRef>
          </c:cat>
          <c:val>
            <c:numRef>
              <c:f>'yaz imtahan sesiyasi fakulteler'!$D$189:$H$189</c:f>
              <c:numCache>
                <c:formatCode>General</c:formatCode>
                <c:ptCount val="5"/>
                <c:pt idx="0">
                  <c:v>11.5</c:v>
                </c:pt>
                <c:pt idx="1">
                  <c:v>17.100000000000001</c:v>
                </c:pt>
                <c:pt idx="2">
                  <c:v>23.8</c:v>
                </c:pt>
                <c:pt idx="3">
                  <c:v>21.3</c:v>
                </c:pt>
                <c:pt idx="4">
                  <c:v>26.4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800" b="1" i="0" u="none" strike="noStrike" baseline="0" dirty="0">
                <a:latin typeface="Times New Roman" pitchFamily="18" charset="0"/>
                <a:cs typeface="Times New Roman" pitchFamily="18" charset="0"/>
              </a:rPr>
              <a:t>Final </a:t>
            </a:r>
            <a:r>
              <a:rPr lang="en-US" sz="2800" b="1" i="0" u="none" strike="noStrike" baseline="0" dirty="0" err="1">
                <a:latin typeface="Times New Roman" pitchFamily="18" charset="0"/>
                <a:cs typeface="Times New Roman" pitchFamily="18" charset="0"/>
              </a:rPr>
              <a:t>Assesment</a:t>
            </a:r>
            <a:r>
              <a:rPr lang="en-US" sz="2800" b="1" i="0" u="none" strike="noStrike" baseline="0" dirty="0">
                <a:latin typeface="Times New Roman" pitchFamily="18" charset="0"/>
                <a:cs typeface="Times New Roman" pitchFamily="18" charset="0"/>
              </a:rPr>
              <a:t> of Students</a:t>
            </a:r>
            <a:br>
              <a:rPr lang="en-US" sz="2800" b="1" i="0" u="none" strike="noStrike" baseline="0" dirty="0">
                <a:latin typeface="Times New Roman" pitchFamily="18" charset="0"/>
                <a:cs typeface="Times New Roman" pitchFamily="18" charset="0"/>
              </a:rPr>
            </a:br>
            <a:endParaRPr lang="en-US" sz="600" b="1" i="0" u="none" strike="noStrike" baseline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endParaRPr lang="en-US" sz="200" b="1" i="0" u="none" strike="noStrike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u="none" strike="noStrike" baseline="0" smtClean="0">
                <a:latin typeface="Times New Roman" pitchFamily="18" charset="0"/>
                <a:cs typeface="Times New Roman" pitchFamily="18" charset="0"/>
              </a:rPr>
              <a:t>(University-wide)</a:t>
            </a:r>
            <a:endParaRPr lang="en-US" sz="2400" b="1" i="0" u="none" strike="noStrike" baseline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000" b="1" i="0" u="none" strike="noStrike" baseline="0" dirty="0" smtClean="0"/>
              <a:t>Spring 2015</a:t>
            </a:r>
            <a:r>
              <a:rPr lang="en-US" sz="1800" b="1" i="0" u="none" strike="noStrike" baseline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i="0" u="none" strike="noStrike" baseline="0" dirty="0">
                <a:latin typeface="Times New Roman" pitchFamily="18" charset="0"/>
                <a:cs typeface="Times New Roman" pitchFamily="18" charset="0"/>
              </a:rPr>
            </a:br>
            <a:r>
              <a:rPr lang="en-US" sz="800" b="1" i="0" u="none" strike="noStrike" baseline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800" b="1" i="0" u="none" strike="noStrike" baseline="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0" i="0" u="none" strike="noStrike" baseline="0" dirty="0">
                <a:latin typeface="Times New Roman" pitchFamily="18" charset="0"/>
                <a:cs typeface="Times New Roman" pitchFamily="18" charset="0"/>
              </a:rPr>
              <a:t>(quality indices)</a:t>
            </a:r>
            <a:endParaRPr lang="en-US" b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layout>
                <c:manualLayout>
                  <c:x val="3.7627466705550693E-2"/>
                  <c:y val="-0.1392478545773139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2040694565957044"/>
                  <c:y val="0.1494637060849144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multiLvlStrRef>
              <c:f>'yaz imtahan sesiyasi fakulteler'!$D$318:$F$319</c:f>
              <c:multiLvlStrCache>
                <c:ptCount val="3"/>
                <c:lvl>
                  <c:pt idx="0">
                    <c:v>(80-100)</c:v>
                  </c:pt>
                  <c:pt idx="1">
                    <c:v>(60-79)</c:v>
                  </c:pt>
                  <c:pt idx="2">
                    <c:v>(0-59)</c:v>
                  </c:pt>
                </c:lvl>
                <c:lvl>
                  <c:pt idx="0">
                    <c:v>Success 1(high)</c:v>
                  </c:pt>
                  <c:pt idx="1">
                    <c:v>Success 2 (middle ) </c:v>
                  </c:pt>
                  <c:pt idx="2">
                    <c:v>Fail</c:v>
                  </c:pt>
                </c:lvl>
              </c:multiLvlStrCache>
            </c:multiLvlStrRef>
          </c:cat>
          <c:val>
            <c:numRef>
              <c:f>'yaz imtahan sesiyasi fakulteler'!$D$320:$F$320</c:f>
              <c:numCache>
                <c:formatCode>General</c:formatCode>
                <c:ptCount val="3"/>
                <c:pt idx="0">
                  <c:v>2401</c:v>
                </c:pt>
                <c:pt idx="1">
                  <c:v>3786</c:v>
                </c:pt>
                <c:pt idx="2">
                  <c:v>2213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>Final Assessment of Students  </a:t>
            </a:r>
            <a:r>
              <a:rPr lang="en-US" sz="2400" b="1" i="0" baseline="0" dirty="0" smtClean="0">
                <a:latin typeface="Times New Roman" pitchFamily="18" charset="0"/>
                <a:cs typeface="Times New Roman" pitchFamily="18" charset="0"/>
              </a:rPr>
              <a:t>(%)</a:t>
            </a: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i="0" baseline="0" dirty="0">
                <a:latin typeface="Times New Roman" pitchFamily="18" charset="0"/>
                <a:cs typeface="Times New Roman" pitchFamily="18" charset="0"/>
              </a:rPr>
              <a:t>(By Schools</a:t>
            </a:r>
            <a:r>
              <a:rPr lang="en-US" sz="1800" b="1" i="0" baseline="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1800" b="1" i="0" u="none" strike="noStrike" baseline="0" dirty="0" smtClean="0"/>
              <a:t>Spring 2015</a:t>
            </a:r>
            <a:endParaRPr lang="en-US" sz="18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1.6975308641975325E-2"/>
          <c:y val="0.29197399060560592"/>
          <c:w val="0.96604938271604934"/>
          <c:h val="0.583622712700277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'yaz imtahan sesiyasi fakulteler'!$D$158:$D$159</c:f>
              <c:strCache>
                <c:ptCount val="1"/>
                <c:pt idx="0">
                  <c:v>“A” 90-100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'yaz imtahan sesiyasi fakulteler'!$C$160:$C$163</c:f>
              <c:strCache>
                <c:ptCount val="4"/>
                <c:pt idx="0">
                  <c:v>Engineering and Aplied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'yaz imtahan sesiyasi fakulteler'!$D$160:$D$163</c:f>
              <c:numCache>
                <c:formatCode>General</c:formatCode>
                <c:ptCount val="4"/>
                <c:pt idx="0">
                  <c:v>13</c:v>
                </c:pt>
                <c:pt idx="1">
                  <c:v>9.4</c:v>
                </c:pt>
                <c:pt idx="2">
                  <c:v>14.9</c:v>
                </c:pt>
                <c:pt idx="3">
                  <c:v>9.2000000000000011</c:v>
                </c:pt>
              </c:numCache>
            </c:numRef>
          </c:val>
        </c:ser>
        <c:ser>
          <c:idx val="1"/>
          <c:order val="1"/>
          <c:tx>
            <c:strRef>
              <c:f>'yaz imtahan sesiyasi fakulteler'!$E$158:$E$159</c:f>
              <c:strCache>
                <c:ptCount val="1"/>
                <c:pt idx="0">
                  <c:v>“B” 80-89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'yaz imtahan sesiyasi fakulteler'!$C$160:$C$163</c:f>
              <c:strCache>
                <c:ptCount val="4"/>
                <c:pt idx="0">
                  <c:v>Engineering and Aplied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'yaz imtahan sesiyasi fakulteler'!$E$160:$E$163</c:f>
              <c:numCache>
                <c:formatCode>General</c:formatCode>
                <c:ptCount val="4"/>
                <c:pt idx="0">
                  <c:v>14.8</c:v>
                </c:pt>
                <c:pt idx="1">
                  <c:v>17</c:v>
                </c:pt>
                <c:pt idx="2">
                  <c:v>18.3</c:v>
                </c:pt>
                <c:pt idx="3">
                  <c:v>17.2</c:v>
                </c:pt>
              </c:numCache>
            </c:numRef>
          </c:val>
        </c:ser>
        <c:ser>
          <c:idx val="2"/>
          <c:order val="2"/>
          <c:tx>
            <c:strRef>
              <c:f>'yaz imtahan sesiyasi fakulteler'!$F$158:$F$159</c:f>
              <c:strCache>
                <c:ptCount val="1"/>
                <c:pt idx="0">
                  <c:v>“C” 70-79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'yaz imtahan sesiyasi fakulteler'!$C$160:$C$163</c:f>
              <c:strCache>
                <c:ptCount val="4"/>
                <c:pt idx="0">
                  <c:v>Engineering and Aplied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'yaz imtahan sesiyasi fakulteler'!$F$160:$F$163</c:f>
              <c:numCache>
                <c:formatCode>General</c:formatCode>
                <c:ptCount val="4"/>
                <c:pt idx="0">
                  <c:v>16.2</c:v>
                </c:pt>
                <c:pt idx="1">
                  <c:v>23.8</c:v>
                </c:pt>
                <c:pt idx="2">
                  <c:v>24.6</c:v>
                </c:pt>
                <c:pt idx="3">
                  <c:v>27.2</c:v>
                </c:pt>
              </c:numCache>
            </c:numRef>
          </c:val>
        </c:ser>
        <c:ser>
          <c:idx val="3"/>
          <c:order val="3"/>
          <c:tx>
            <c:strRef>
              <c:f>'yaz imtahan sesiyasi fakulteler'!$G$158:$G$159</c:f>
              <c:strCache>
                <c:ptCount val="1"/>
                <c:pt idx="0">
                  <c:v>“D” 60-69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'yaz imtahan sesiyasi fakulteler'!$C$160:$C$163</c:f>
              <c:strCache>
                <c:ptCount val="4"/>
                <c:pt idx="0">
                  <c:v>Engineering and Aplied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'yaz imtahan sesiyasi fakulteler'!$G$160:$G$163</c:f>
              <c:numCache>
                <c:formatCode>General</c:formatCode>
                <c:ptCount val="4"/>
                <c:pt idx="0">
                  <c:v>19.3</c:v>
                </c:pt>
                <c:pt idx="1">
                  <c:v>21.7</c:v>
                </c:pt>
                <c:pt idx="2">
                  <c:v>20.3</c:v>
                </c:pt>
                <c:pt idx="3">
                  <c:v>23.2</c:v>
                </c:pt>
              </c:numCache>
            </c:numRef>
          </c:val>
        </c:ser>
        <c:ser>
          <c:idx val="4"/>
          <c:order val="4"/>
          <c:tx>
            <c:strRef>
              <c:f>'yaz imtahan sesiyasi fakulteler'!$H$158:$H$159</c:f>
              <c:strCache>
                <c:ptCount val="1"/>
                <c:pt idx="0">
                  <c:v>“F” 0-59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'yaz imtahan sesiyasi fakulteler'!$C$160:$C$163</c:f>
              <c:strCache>
                <c:ptCount val="4"/>
                <c:pt idx="0">
                  <c:v>Engineering and Aplied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'yaz imtahan sesiyasi fakulteler'!$H$160:$H$163</c:f>
              <c:numCache>
                <c:formatCode>General</c:formatCode>
                <c:ptCount val="4"/>
                <c:pt idx="0">
                  <c:v>36.700000000000003</c:v>
                </c:pt>
                <c:pt idx="1">
                  <c:v>28.2</c:v>
                </c:pt>
                <c:pt idx="2">
                  <c:v>22.3</c:v>
                </c:pt>
                <c:pt idx="3">
                  <c:v>23.2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6786504"/>
        <c:axId val="246793560"/>
      </c:barChart>
      <c:catAx>
        <c:axId val="2467865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46793560"/>
        <c:crosses val="autoZero"/>
        <c:auto val="1"/>
        <c:lblAlgn val="ctr"/>
        <c:lblOffset val="100"/>
        <c:noMultiLvlLbl val="0"/>
      </c:catAx>
      <c:valAx>
        <c:axId val="2467935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678650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6721529600466623"/>
          <c:y val="0.18960434729363271"/>
          <c:w val="0.66556940799066788"/>
          <c:h val="8.882567580754136E-2"/>
        </c:manualLayout>
      </c:layout>
      <c:overlay val="0"/>
      <c:txPr>
        <a:bodyPr/>
        <a:lstStyle/>
        <a:p>
          <a:pPr>
            <a:defRPr lang="ru-RU" sz="14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/>
            </a:pPr>
            <a:r>
              <a:rPr lang="en-US" sz="2400" dirty="0"/>
              <a:t>Final Assessment of Students  </a:t>
            </a:r>
            <a:r>
              <a:rPr lang="en-US" sz="2400" dirty="0" smtClean="0"/>
              <a:t>(%)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dirty="0"/>
              <a:t>(By Schools</a:t>
            </a:r>
            <a:r>
              <a:rPr lang="en-US" dirty="0" smtClean="0"/>
              <a:t>)</a:t>
            </a:r>
          </a:p>
          <a:p>
            <a:pPr>
              <a:defRPr lang="ru-RU"/>
            </a:pPr>
            <a:r>
              <a:rPr lang="en-US" sz="1800" b="1" i="0" u="none" strike="noStrike" baseline="0" dirty="0" smtClean="0"/>
              <a:t>Spring 2015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'yaz imtahan sesiyasi fakulteler'!$C$160</c:f>
              <c:strCache>
                <c:ptCount val="1"/>
                <c:pt idx="0">
                  <c:v>Engineering and Aplied Science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'yaz imtahan sesiyasi fakulteler'!$D$158:$H$159</c:f>
              <c:multiLvlStrCache>
                <c:ptCount val="5"/>
                <c:lvl>
                  <c:pt idx="0">
                    <c:v>90-100</c:v>
                  </c:pt>
                  <c:pt idx="1">
                    <c:v>80-89</c:v>
                  </c:pt>
                  <c:pt idx="2">
                    <c:v>70-79</c:v>
                  </c:pt>
                  <c:pt idx="3">
                    <c:v>60-69</c:v>
                  </c:pt>
                  <c:pt idx="4">
                    <c:v>0-59</c:v>
                  </c:pt>
                </c:lvl>
                <c:lvl>
                  <c:pt idx="0">
                    <c:v>“A”</c:v>
                  </c:pt>
                  <c:pt idx="1">
                    <c:v>“B”</c:v>
                  </c:pt>
                  <c:pt idx="2">
                    <c:v>“C”</c:v>
                  </c:pt>
                  <c:pt idx="3">
                    <c:v>“D”</c:v>
                  </c:pt>
                  <c:pt idx="4">
                    <c:v>“F”</c:v>
                  </c:pt>
                </c:lvl>
              </c:multiLvlStrCache>
            </c:multiLvlStrRef>
          </c:cat>
          <c:val>
            <c:numRef>
              <c:f>'yaz imtahan sesiyasi fakulteler'!$D$160:$H$160</c:f>
              <c:numCache>
                <c:formatCode>General</c:formatCode>
                <c:ptCount val="5"/>
                <c:pt idx="0">
                  <c:v>13</c:v>
                </c:pt>
                <c:pt idx="1">
                  <c:v>14.8</c:v>
                </c:pt>
                <c:pt idx="2">
                  <c:v>16.2</c:v>
                </c:pt>
                <c:pt idx="3">
                  <c:v>19.3</c:v>
                </c:pt>
                <c:pt idx="4">
                  <c:v>36.700000000000003</c:v>
                </c:pt>
              </c:numCache>
            </c:numRef>
          </c:val>
        </c:ser>
        <c:ser>
          <c:idx val="1"/>
          <c:order val="1"/>
          <c:tx>
            <c:strRef>
              <c:f>'yaz imtahan sesiyasi fakulteler'!$C$161</c:f>
              <c:strCache>
                <c:ptCount val="1"/>
                <c:pt idx="0">
                  <c:v>Economics and Management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'yaz imtahan sesiyasi fakulteler'!$D$158:$H$159</c:f>
              <c:multiLvlStrCache>
                <c:ptCount val="5"/>
                <c:lvl>
                  <c:pt idx="0">
                    <c:v>90-100</c:v>
                  </c:pt>
                  <c:pt idx="1">
                    <c:v>80-89</c:v>
                  </c:pt>
                  <c:pt idx="2">
                    <c:v>70-79</c:v>
                  </c:pt>
                  <c:pt idx="3">
                    <c:v>60-69</c:v>
                  </c:pt>
                  <c:pt idx="4">
                    <c:v>0-59</c:v>
                  </c:pt>
                </c:lvl>
                <c:lvl>
                  <c:pt idx="0">
                    <c:v>“A”</c:v>
                  </c:pt>
                  <c:pt idx="1">
                    <c:v>“B”</c:v>
                  </c:pt>
                  <c:pt idx="2">
                    <c:v>“C”</c:v>
                  </c:pt>
                  <c:pt idx="3">
                    <c:v>“D”</c:v>
                  </c:pt>
                  <c:pt idx="4">
                    <c:v>“F”</c:v>
                  </c:pt>
                </c:lvl>
              </c:multiLvlStrCache>
            </c:multiLvlStrRef>
          </c:cat>
          <c:val>
            <c:numRef>
              <c:f>'yaz imtahan sesiyasi fakulteler'!$D$161:$H$161</c:f>
              <c:numCache>
                <c:formatCode>General</c:formatCode>
                <c:ptCount val="5"/>
                <c:pt idx="0">
                  <c:v>9.4</c:v>
                </c:pt>
                <c:pt idx="1">
                  <c:v>17</c:v>
                </c:pt>
                <c:pt idx="2">
                  <c:v>23.8</c:v>
                </c:pt>
                <c:pt idx="3">
                  <c:v>21.7</c:v>
                </c:pt>
                <c:pt idx="4">
                  <c:v>28.2</c:v>
                </c:pt>
              </c:numCache>
            </c:numRef>
          </c:val>
        </c:ser>
        <c:ser>
          <c:idx val="2"/>
          <c:order val="2"/>
          <c:tx>
            <c:strRef>
              <c:f>'yaz imtahan sesiyasi fakulteler'!$C$162</c:f>
              <c:strCache>
                <c:ptCount val="1"/>
                <c:pt idx="0">
                  <c:v>Humanities and Social Sciences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'yaz imtahan sesiyasi fakulteler'!$D$158:$H$159</c:f>
              <c:multiLvlStrCache>
                <c:ptCount val="5"/>
                <c:lvl>
                  <c:pt idx="0">
                    <c:v>90-100</c:v>
                  </c:pt>
                  <c:pt idx="1">
                    <c:v>80-89</c:v>
                  </c:pt>
                  <c:pt idx="2">
                    <c:v>70-79</c:v>
                  </c:pt>
                  <c:pt idx="3">
                    <c:v>60-69</c:v>
                  </c:pt>
                  <c:pt idx="4">
                    <c:v>0-59</c:v>
                  </c:pt>
                </c:lvl>
                <c:lvl>
                  <c:pt idx="0">
                    <c:v>“A”</c:v>
                  </c:pt>
                  <c:pt idx="1">
                    <c:v>“B”</c:v>
                  </c:pt>
                  <c:pt idx="2">
                    <c:v>“C”</c:v>
                  </c:pt>
                  <c:pt idx="3">
                    <c:v>“D”</c:v>
                  </c:pt>
                  <c:pt idx="4">
                    <c:v>“F”</c:v>
                  </c:pt>
                </c:lvl>
              </c:multiLvlStrCache>
            </c:multiLvlStrRef>
          </c:cat>
          <c:val>
            <c:numRef>
              <c:f>'yaz imtahan sesiyasi fakulteler'!$D$162:$H$162</c:f>
              <c:numCache>
                <c:formatCode>General</c:formatCode>
                <c:ptCount val="5"/>
                <c:pt idx="0">
                  <c:v>14.9</c:v>
                </c:pt>
                <c:pt idx="1">
                  <c:v>18.3</c:v>
                </c:pt>
                <c:pt idx="2">
                  <c:v>24.6</c:v>
                </c:pt>
                <c:pt idx="3">
                  <c:v>20.3</c:v>
                </c:pt>
                <c:pt idx="4">
                  <c:v>22.3</c:v>
                </c:pt>
              </c:numCache>
            </c:numRef>
          </c:val>
        </c:ser>
        <c:ser>
          <c:idx val="3"/>
          <c:order val="3"/>
          <c:tx>
            <c:strRef>
              <c:f>'yaz imtahan sesiyasi fakulteler'!$C$163</c:f>
              <c:strCache>
                <c:ptCount val="1"/>
                <c:pt idx="0">
                  <c:v>Education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'yaz imtahan sesiyasi fakulteler'!$D$158:$H$159</c:f>
              <c:multiLvlStrCache>
                <c:ptCount val="5"/>
                <c:lvl>
                  <c:pt idx="0">
                    <c:v>90-100</c:v>
                  </c:pt>
                  <c:pt idx="1">
                    <c:v>80-89</c:v>
                  </c:pt>
                  <c:pt idx="2">
                    <c:v>70-79</c:v>
                  </c:pt>
                  <c:pt idx="3">
                    <c:v>60-69</c:v>
                  </c:pt>
                  <c:pt idx="4">
                    <c:v>0-59</c:v>
                  </c:pt>
                </c:lvl>
                <c:lvl>
                  <c:pt idx="0">
                    <c:v>“A”</c:v>
                  </c:pt>
                  <c:pt idx="1">
                    <c:v>“B”</c:v>
                  </c:pt>
                  <c:pt idx="2">
                    <c:v>“C”</c:v>
                  </c:pt>
                  <c:pt idx="3">
                    <c:v>“D”</c:v>
                  </c:pt>
                  <c:pt idx="4">
                    <c:v>“F”</c:v>
                  </c:pt>
                </c:lvl>
              </c:multiLvlStrCache>
            </c:multiLvlStrRef>
          </c:cat>
          <c:val>
            <c:numRef>
              <c:f>'yaz imtahan sesiyasi fakulteler'!$D$163:$H$163</c:f>
              <c:numCache>
                <c:formatCode>General</c:formatCode>
                <c:ptCount val="5"/>
                <c:pt idx="0">
                  <c:v>9.2000000000000011</c:v>
                </c:pt>
                <c:pt idx="1">
                  <c:v>17.2</c:v>
                </c:pt>
                <c:pt idx="2">
                  <c:v>27.2</c:v>
                </c:pt>
                <c:pt idx="3">
                  <c:v>23.2</c:v>
                </c:pt>
                <c:pt idx="4">
                  <c:v>23.2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6788856"/>
        <c:axId val="246786896"/>
      </c:barChart>
      <c:catAx>
        <c:axId val="2467888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400"/>
            </a:pPr>
            <a:endParaRPr lang="en-US"/>
          </a:p>
        </c:txPr>
        <c:crossAx val="246786896"/>
        <c:crosses val="autoZero"/>
        <c:auto val="1"/>
        <c:lblAlgn val="ctr"/>
        <c:lblOffset val="100"/>
        <c:noMultiLvlLbl val="0"/>
      </c:catAx>
      <c:valAx>
        <c:axId val="2467868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6788856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lang="ru-RU"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800" b="1" i="0" baseline="0" dirty="0">
                <a:latin typeface="Times New Roman" pitchFamily="18" charset="0"/>
                <a:cs typeface="Times New Roman" pitchFamily="18" charset="0"/>
              </a:rPr>
              <a:t>Final </a:t>
            </a:r>
            <a:r>
              <a:rPr lang="en-US" sz="2800" b="1" i="0" baseline="0" dirty="0" err="1">
                <a:latin typeface="Times New Roman" pitchFamily="18" charset="0"/>
                <a:cs typeface="Times New Roman" pitchFamily="18" charset="0"/>
              </a:rPr>
              <a:t>Assesment</a:t>
            </a:r>
            <a:r>
              <a:rPr lang="en-US" sz="2800" b="1" i="0" baseline="0" dirty="0">
                <a:latin typeface="Times New Roman" pitchFamily="18" charset="0"/>
                <a:cs typeface="Times New Roman" pitchFamily="18" charset="0"/>
              </a:rPr>
              <a:t> of Students (%)</a:t>
            </a:r>
            <a:endParaRPr lang="ru-RU" sz="2800" b="1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800" b="1" i="0" baseline="0" dirty="0" smtClean="0">
                <a:latin typeface="Times New Roman" pitchFamily="18" charset="0"/>
                <a:cs typeface="Times New Roman" pitchFamily="18" charset="0"/>
              </a:rPr>
              <a:t>University-wide</a:t>
            </a: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>(By schools</a:t>
            </a:r>
            <a:r>
              <a:rPr lang="en-US" sz="2400" b="1" i="0" baseline="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1800" b="1" i="0" u="none" strike="noStrike" baseline="0" dirty="0" smtClean="0"/>
              <a:t>Spring 2015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1800" b="1" i="0" baseline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i="0" baseline="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0" i="0" baseline="0" dirty="0">
                <a:latin typeface="Times New Roman" pitchFamily="18" charset="0"/>
                <a:cs typeface="Times New Roman" pitchFamily="18" charset="0"/>
              </a:rPr>
              <a:t>(quality indices)</a:t>
            </a:r>
            <a:endParaRPr lang="en-US" sz="1800" b="0" i="0" baseline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1.6975308641975325E-2"/>
          <c:y val="0.47757350265862047"/>
          <c:w val="0.96604938271604934"/>
          <c:h val="0.340921352604728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'yaz imtahan sesiyasi fakulteler'!$O$368</c:f>
              <c:strCache>
                <c:ptCount val="1"/>
                <c:pt idx="0">
                  <c:v>Success 1(high)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'yaz imtahan sesiyasi fakulteler'!$N$369:$N$372</c:f>
              <c:strCache>
                <c:ptCount val="4"/>
                <c:pt idx="0">
                  <c:v>Engineering and Aplied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'yaz imtahan sesiyasi fakulteler'!$O$369:$O$372</c:f>
              <c:numCache>
                <c:formatCode>General</c:formatCode>
                <c:ptCount val="4"/>
                <c:pt idx="0">
                  <c:v>27.8</c:v>
                </c:pt>
                <c:pt idx="1">
                  <c:v>26.3</c:v>
                </c:pt>
                <c:pt idx="2">
                  <c:v>33.300000000000004</c:v>
                </c:pt>
                <c:pt idx="3">
                  <c:v>26.4</c:v>
                </c:pt>
              </c:numCache>
            </c:numRef>
          </c:val>
        </c:ser>
        <c:ser>
          <c:idx val="1"/>
          <c:order val="1"/>
          <c:tx>
            <c:strRef>
              <c:f>'yaz imtahan sesiyasi fakulteler'!$P$368</c:f>
              <c:strCache>
                <c:ptCount val="1"/>
                <c:pt idx="0">
                  <c:v>Success 2(middle)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'yaz imtahan sesiyasi fakulteler'!$N$369:$N$372</c:f>
              <c:strCache>
                <c:ptCount val="4"/>
                <c:pt idx="0">
                  <c:v>Engineering and Aplied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'yaz imtahan sesiyasi fakulteler'!$P$369:$P$372</c:f>
              <c:numCache>
                <c:formatCode>General</c:formatCode>
                <c:ptCount val="4"/>
                <c:pt idx="0">
                  <c:v>35.5</c:v>
                </c:pt>
                <c:pt idx="1">
                  <c:v>45.4</c:v>
                </c:pt>
                <c:pt idx="2">
                  <c:v>44.9</c:v>
                </c:pt>
                <c:pt idx="3">
                  <c:v>50.4</c:v>
                </c:pt>
              </c:numCache>
            </c:numRef>
          </c:val>
        </c:ser>
        <c:ser>
          <c:idx val="2"/>
          <c:order val="2"/>
          <c:tx>
            <c:strRef>
              <c:f>'yaz imtahan sesiyasi fakulteler'!$Q$368</c:f>
              <c:strCache>
                <c:ptCount val="1"/>
                <c:pt idx="0">
                  <c:v>Fail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'yaz imtahan sesiyasi fakulteler'!$N$369:$N$372</c:f>
              <c:strCache>
                <c:ptCount val="4"/>
                <c:pt idx="0">
                  <c:v>Engineering and Aplied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'yaz imtahan sesiyasi fakulteler'!$Q$369:$Q$372</c:f>
              <c:numCache>
                <c:formatCode>General</c:formatCode>
                <c:ptCount val="4"/>
                <c:pt idx="0">
                  <c:v>36.700000000000003</c:v>
                </c:pt>
                <c:pt idx="1">
                  <c:v>28.2</c:v>
                </c:pt>
                <c:pt idx="2">
                  <c:v>22.3</c:v>
                </c:pt>
                <c:pt idx="3">
                  <c:v>23.2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6789640"/>
        <c:axId val="246790032"/>
      </c:barChart>
      <c:catAx>
        <c:axId val="2467896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6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46790032"/>
        <c:crosses val="autoZero"/>
        <c:auto val="1"/>
        <c:lblAlgn val="ctr"/>
        <c:lblOffset val="100"/>
        <c:noMultiLvlLbl val="0"/>
      </c:catAx>
      <c:valAx>
        <c:axId val="2467900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678964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6322360746573326"/>
          <c:y val="0.38765828230260296"/>
          <c:w val="0.53991080975989114"/>
          <c:h val="8.9915220356018066E-2"/>
        </c:manualLayout>
      </c:layout>
      <c:overlay val="0"/>
      <c:txPr>
        <a:bodyPr/>
        <a:lstStyle/>
        <a:p>
          <a:pPr>
            <a:defRPr lang="ru-RU" sz="14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DA18-A414-4A7C-984D-CD2301AD420E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8A21-3741-4A85-B085-7A344007E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DA18-A414-4A7C-984D-CD2301AD420E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8A21-3741-4A85-B085-7A344007E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DA18-A414-4A7C-984D-CD2301AD420E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8A21-3741-4A85-B085-7A344007E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DA18-A414-4A7C-984D-CD2301AD420E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8A21-3741-4A85-B085-7A344007E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DA18-A414-4A7C-984D-CD2301AD420E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8A21-3741-4A85-B085-7A344007E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DA18-A414-4A7C-984D-CD2301AD420E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8A21-3741-4A85-B085-7A344007E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DA18-A414-4A7C-984D-CD2301AD420E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8A21-3741-4A85-B085-7A344007E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DA18-A414-4A7C-984D-CD2301AD420E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8A21-3741-4A85-B085-7A344007E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DA18-A414-4A7C-984D-CD2301AD420E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8A21-3741-4A85-B085-7A344007E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DA18-A414-4A7C-984D-CD2301AD420E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8A21-3741-4A85-B085-7A344007E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DA18-A414-4A7C-984D-CD2301AD420E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8A21-3741-4A85-B085-7A344007E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0DA18-A414-4A7C-984D-CD2301AD420E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C8A21-3741-4A85-B085-7A344007E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2.docx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FINAL ASSESMENT </a:t>
            </a:r>
            <a:r>
              <a:rPr lang="az-Latn-AZ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OF STUDENTS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1876"/>
            <a:ext cx="6400800" cy="2066924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Spring 2015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Final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Assesment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of Students (%)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(By Schools)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Spring 2015</a:t>
            </a:r>
            <a:endParaRPr lang="ru-RU" dirty="0"/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500166" y="2214554"/>
          <a:ext cx="6381750" cy="3635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4" imgW="9144478" imgH="3445415" progId="Word.Document.12">
                  <p:embed/>
                </p:oleObj>
              </mc:Choice>
              <mc:Fallback>
                <p:oleObj name="Document" r:id="rId4" imgW="9144478" imgH="3445415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2214554"/>
                        <a:ext cx="6381750" cy="36353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Final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Assesment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of Students (%)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Spring 2015</a:t>
            </a:r>
            <a:br>
              <a:rPr lang="en-US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(quality indices)</a:t>
            </a:r>
            <a:endParaRPr lang="ru-RU" sz="2800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0785826"/>
              </p:ext>
            </p:extLst>
          </p:nvPr>
        </p:nvGraphicFramePr>
        <p:xfrm>
          <a:off x="1254125" y="2357438"/>
          <a:ext cx="6985000" cy="370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Document" r:id="rId4" imgW="7847873" imgH="4168299" progId="Word.Document.12">
                  <p:embed/>
                </p:oleObj>
              </mc:Choice>
              <mc:Fallback>
                <p:oleObj name="Document" r:id="rId4" imgW="7847873" imgH="4168299" progId="Word.Document.12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5" y="2357438"/>
                        <a:ext cx="6985000" cy="3709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571480"/>
          <a:ext cx="8229600" cy="5626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642918"/>
          <a:ext cx="822960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584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43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Document</vt:lpstr>
      <vt:lpstr>FINAL ASSESMENT  OF STUDENTS</vt:lpstr>
      <vt:lpstr>Final Assesment of Students (%) (By Schools) Spring 2015</vt:lpstr>
      <vt:lpstr>Final Assesment of Students (%) Spring 2015  (quality indices)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Assesment of Students</dc:title>
  <dc:creator>grasulova</dc:creator>
  <cp:lastModifiedBy>Gunel</cp:lastModifiedBy>
  <cp:revision>32</cp:revision>
  <dcterms:created xsi:type="dcterms:W3CDTF">2015-06-24T06:40:01Z</dcterms:created>
  <dcterms:modified xsi:type="dcterms:W3CDTF">2016-05-04T07:11:34Z</dcterms:modified>
</cp:coreProperties>
</file>