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XAR&#304;C&#304;%20T&#399;L&#399;B&#399;L&#399;R%20(t&#601;l&#601;b&#601;%20q&#601;bulu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2014-2015\XAR&#304;C&#304;%20T&#399;L&#399;B&#399;L&#399;R%20(t&#601;l&#601;b&#601;%20q&#601;bulu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3200" b="1" i="0" baseline="0" dirty="0">
                <a:latin typeface="Times New Roman" pitchFamily="18" charset="0"/>
                <a:cs typeface="Times New Roman" pitchFamily="18" charset="0"/>
              </a:rPr>
              <a:t>Foreign student admission  (%)</a:t>
            </a:r>
          </a:p>
          <a:p>
            <a:pPr>
              <a:defRPr lang="ru-RU"/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(2010-2015 by years)</a:t>
            </a:r>
            <a:endParaRPr lang="az-Latn-AZ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Sheet2!$B$41</c:f>
              <c:strCache>
                <c:ptCount val="1"/>
                <c:pt idx="0">
                  <c:v>Bachelor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Sheet2!$C$40:$G$40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Sheet2!$C$41:$G$41</c:f>
              <c:numCache>
                <c:formatCode>General</c:formatCode>
                <c:ptCount val="5"/>
                <c:pt idx="0">
                  <c:v>50</c:v>
                </c:pt>
                <c:pt idx="1">
                  <c:v>40</c:v>
                </c:pt>
                <c:pt idx="2">
                  <c:v>27.3</c:v>
                </c:pt>
                <c:pt idx="3">
                  <c:v>40</c:v>
                </c:pt>
                <c:pt idx="4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Sheet2!$B$42</c:f>
              <c:strCache>
                <c:ptCount val="1"/>
                <c:pt idx="0">
                  <c:v>Master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Sheet2!$C$40:$G$40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Sheet2!$C$42:$G$42</c:f>
              <c:numCache>
                <c:formatCode>General</c:formatCode>
                <c:ptCount val="5"/>
                <c:pt idx="0">
                  <c:v>50</c:v>
                </c:pt>
                <c:pt idx="1">
                  <c:v>60</c:v>
                </c:pt>
                <c:pt idx="2">
                  <c:v>45.5</c:v>
                </c:pt>
                <c:pt idx="3">
                  <c:v>30</c:v>
                </c:pt>
                <c:pt idx="4">
                  <c:v>31.3</c:v>
                </c:pt>
              </c:numCache>
            </c:numRef>
          </c:val>
        </c:ser>
        <c:ser>
          <c:idx val="2"/>
          <c:order val="2"/>
          <c:tx>
            <c:strRef>
              <c:f>Sheet2!$B$43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Sheet2!$C$40:$G$40</c:f>
              <c:strCache>
                <c:ptCount val="5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</c:strCache>
            </c:strRef>
          </c:cat>
          <c:val>
            <c:numRef>
              <c:f>Sheet2!$C$43:$G$43</c:f>
              <c:numCache>
                <c:formatCode>General</c:formatCode>
                <c:ptCount val="5"/>
                <c:pt idx="2">
                  <c:v>27.3</c:v>
                </c:pt>
                <c:pt idx="3">
                  <c:v>30</c:v>
                </c:pt>
                <c:pt idx="4">
                  <c:v>43.8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684760"/>
        <c:axId val="244678096"/>
      </c:barChart>
      <c:catAx>
        <c:axId val="244684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2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678096"/>
        <c:crosses val="autoZero"/>
        <c:auto val="1"/>
        <c:lblAlgn val="ctr"/>
        <c:lblOffset val="100"/>
        <c:noMultiLvlLbl val="0"/>
      </c:catAx>
      <c:valAx>
        <c:axId val="2446780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684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792456498493245"/>
          <c:y val="0.17477093505162178"/>
          <c:w val="0.51334840089433253"/>
          <c:h val="6.147134415219839E-2"/>
        </c:manualLayout>
      </c:layout>
      <c:overlay val="0"/>
      <c:txPr>
        <a:bodyPr/>
        <a:lstStyle/>
        <a:p>
          <a:pPr>
            <a:defRPr lang="ru-RU" sz="2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3200" b="1" i="0" u="none" strike="noStrike" baseline="0" dirty="0">
                <a:latin typeface="Times New Roman" pitchFamily="18" charset="0"/>
                <a:cs typeface="Times New Roman" pitchFamily="18" charset="0"/>
              </a:rPr>
              <a:t>Foreign student admission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2014-201</a:t>
            </a:r>
            <a:r>
              <a:rPr lang="az-Latn-AZ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az-Latn-AZ" sz="2400" dirty="0"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az-Latn-AZ" sz="2400" baseline="0" dirty="0">
                <a:latin typeface="Times New Roman" pitchFamily="18" charset="0"/>
                <a:cs typeface="Times New Roman" pitchFamily="18" charset="0"/>
              </a:rPr>
              <a:t> year)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Sheet2!$D$71</c:f>
              <c:strCache>
                <c:ptCount val="1"/>
                <c:pt idx="0">
                  <c:v>2014-2015</c:v>
                </c:pt>
              </c:strCache>
            </c:strRef>
          </c:tx>
          <c:dLbls>
            <c:dLbl>
              <c:idx val="0"/>
              <c:layout>
                <c:manualLayout>
                  <c:x val="-0.13520742198891805"/>
                  <c:y val="0.152152618557437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2351845776222417"/>
                  <c:y val="-0.205960065501854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250595411684664"/>
                  <c:y val="5.35717040587818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8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Sheet2!$C$72:$C$74</c:f>
              <c:strCache>
                <c:ptCount val="3"/>
                <c:pt idx="0">
                  <c:v>Bachelor</c:v>
                </c:pt>
                <c:pt idx="1">
                  <c:v>Master</c:v>
                </c:pt>
                <c:pt idx="2">
                  <c:v>Doctor</c:v>
                </c:pt>
              </c:strCache>
            </c:strRef>
          </c:cat>
          <c:val>
            <c:numRef>
              <c:f>Sheet2!$D$72:$D$74</c:f>
              <c:numCache>
                <c:formatCode>General</c:formatCode>
                <c:ptCount val="3"/>
                <c:pt idx="0">
                  <c:v>25</c:v>
                </c:pt>
                <c:pt idx="1">
                  <c:v>31.3</c:v>
                </c:pt>
                <c:pt idx="2">
                  <c:v>43.8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719A-CED9-4A6C-8B07-B974D9C20361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427E-2335-42C3-AD2E-F06F73633C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FOREIGN  STUDENTS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(2010-2014 by years)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643734" cy="151128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Foreign  students  (in %)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Student admission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(2010-2014 by years)</a:t>
            </a:r>
            <a:endParaRPr lang="ru-RU" dirty="0"/>
          </a:p>
        </p:txBody>
      </p:sp>
      <p:graphicFrame>
        <p:nvGraphicFramePr>
          <p:cNvPr id="2050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714348" y="2143116"/>
          <a:ext cx="7910512" cy="3357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8377316" imgH="2181108" progId="Word.Document.12">
                  <p:embed/>
                </p:oleObj>
              </mc:Choice>
              <mc:Fallback>
                <p:oleObj name="Document" r:id="rId4" imgW="8377316" imgH="2181108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143116"/>
                        <a:ext cx="7910512" cy="33575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Document</vt:lpstr>
      <vt:lpstr>FOREIGN  STUDENTS</vt:lpstr>
      <vt:lpstr>Foreign  students  (in %) Student admission (2010-2014 by years)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 STUDENTS</dc:title>
  <dc:creator>grasulova</dc:creator>
  <cp:lastModifiedBy>Gunel</cp:lastModifiedBy>
  <cp:revision>11</cp:revision>
  <dcterms:created xsi:type="dcterms:W3CDTF">2015-02-12T08:36:47Z</dcterms:created>
  <dcterms:modified xsi:type="dcterms:W3CDTF">2016-05-04T07:05:03Z</dcterms:modified>
</cp:coreProperties>
</file>