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60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I&#351;&#231;i%20heyet%20yaz%202015\&#304;&#351;&#231;il&#601;rin%20say&#305;%20yaz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I&#351;&#231;i%20heyet%20yaz%202015\&#304;&#351;&#231;il&#601;rin%20say&#305;%20yaz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I&#351;&#231;i%20heyet%20yaz%202015\&#304;&#351;&#231;il&#601;rin%20say&#305;%20yaz%20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I&#351;&#231;i%20heyet%20yaz%202015\&#304;&#351;&#231;il&#601;rin%20say&#305;%20yaz%20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I&#351;&#231;i%20heyet%20yaz%202015\&#304;&#351;&#231;il&#601;rin%20say&#305;%20yaz%20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I&#351;&#231;i%20heyet%20yaz%202015\&#304;&#351;&#231;il&#601;rin%20say&#305;%20yaz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/>
              <a:t>Working  Staff</a:t>
            </a:r>
            <a:endParaRPr lang="ru-RU" sz="3200" dirty="0" smtClean="0"/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000" b="1" i="0" baseline="0" dirty="0" smtClean="0"/>
              <a:t>(Number of Employees)</a:t>
            </a:r>
            <a:endParaRPr lang="en-US" sz="2000" b="1" i="0" baseline="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1043228103431619"/>
                  <c:y val="-7.6913716543794433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i="0" u="none" strike="noStrike" baseline="0" dirty="0" smtClean="0"/>
                      <a:t>Academic staff</a:t>
                    </a:r>
                    <a:r>
                      <a:rPr lang="en-US" sz="1600" dirty="0"/>
                      <a:t>
58%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0410123213764991"/>
                  <c:y val="6.3365260893704894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i="0" u="none" strike="noStrike" baseline="0" dirty="0" smtClean="0"/>
                      <a:t>Non-academic staff </a:t>
                    </a:r>
                    <a:r>
                      <a:rPr lang="en-US" sz="1600" dirty="0" smtClean="0"/>
                      <a:t>   </a:t>
                    </a:r>
                    <a:r>
                      <a:rPr lang="en-US" sz="1600" dirty="0"/>
                      <a:t>
42%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Sheet1!$D$321:$E$321</c:f>
              <c:strCache>
                <c:ptCount val="2"/>
                <c:pt idx="0">
                  <c:v>Akademik heyət</c:v>
                </c:pt>
                <c:pt idx="1">
                  <c:v>Qeyri-akademik heyət   </c:v>
                </c:pt>
              </c:strCache>
            </c:strRef>
          </c:cat>
          <c:val>
            <c:numRef>
              <c:f>Sheet1!$D$322:$E$322</c:f>
              <c:numCache>
                <c:formatCode>General</c:formatCode>
                <c:ptCount val="2"/>
                <c:pt idx="0">
                  <c:v>218</c:v>
                </c:pt>
                <c:pt idx="1">
                  <c:v>155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Working  Staff</a:t>
            </a: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/>
            </a:pP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(By status)</a:t>
            </a:r>
            <a:endParaRPr lang="ru-RU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0849676776514078"/>
                  <c:y val="6.13970485307704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150426509186352"/>
                  <c:y val="-4.26716379320284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Sheet1!$E$428:$F$428</c:f>
              <c:strCache>
                <c:ptCount val="2"/>
                <c:pt idx="0">
                  <c:v>Full-time</c:v>
                </c:pt>
                <c:pt idx="1">
                  <c:v>Part-time</c:v>
                </c:pt>
              </c:strCache>
            </c:strRef>
          </c:cat>
          <c:val>
            <c:numRef>
              <c:f>Sheet1!$E$429:$F$429</c:f>
              <c:numCache>
                <c:formatCode>General</c:formatCode>
                <c:ptCount val="2"/>
                <c:pt idx="0">
                  <c:v>155</c:v>
                </c:pt>
                <c:pt idx="1">
                  <c:v>218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Working  Staff (%)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Status)</a:t>
            </a:r>
            <a:endParaRPr lang="ru-RU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Sheet1!$G$126</c:f>
              <c:strCache>
                <c:ptCount val="1"/>
                <c:pt idx="0">
                  <c:v>Full-time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Sheet1!$F$127:$F$128</c:f>
              <c:strCache>
                <c:ptCount val="2"/>
                <c:pt idx="0">
                  <c:v>Academic staff</c:v>
                </c:pt>
                <c:pt idx="1">
                  <c:v>Non-academic staff</c:v>
                </c:pt>
              </c:strCache>
            </c:strRef>
          </c:cat>
          <c:val>
            <c:numRef>
              <c:f>Sheet1!$G$127:$G$128</c:f>
              <c:numCache>
                <c:formatCode>_-* #,##0.0_р_._-;\-* #,##0.0_р_._-;_-* "-"??_р_._-;_-@_-</c:formatCode>
                <c:ptCount val="2"/>
                <c:pt idx="0">
                  <c:v>31</c:v>
                </c:pt>
                <c:pt idx="1">
                  <c:v>69</c:v>
                </c:pt>
              </c:numCache>
            </c:numRef>
          </c:val>
        </c:ser>
        <c:ser>
          <c:idx val="1"/>
          <c:order val="1"/>
          <c:tx>
            <c:strRef>
              <c:f>Sheet1!$H$126</c:f>
              <c:strCache>
                <c:ptCount val="1"/>
                <c:pt idx="0">
                  <c:v>Part-time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Sheet1!$F$127:$F$128</c:f>
              <c:strCache>
                <c:ptCount val="2"/>
                <c:pt idx="0">
                  <c:v>Academic staff</c:v>
                </c:pt>
                <c:pt idx="1">
                  <c:v>Non-academic staff</c:v>
                </c:pt>
              </c:strCache>
            </c:strRef>
          </c:cat>
          <c:val>
            <c:numRef>
              <c:f>Sheet1!$H$127:$H$128</c:f>
              <c:numCache>
                <c:formatCode>_-* #,##0.0_р_._-;\-* #,##0.0_р_._-;_-* "-"??_р_._-;_-@_-</c:formatCode>
                <c:ptCount val="2"/>
                <c:pt idx="0">
                  <c:v>78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9782504"/>
        <c:axId val="239783288"/>
      </c:barChart>
      <c:catAx>
        <c:axId val="239782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39783288"/>
        <c:crosses val="autoZero"/>
        <c:auto val="1"/>
        <c:lblAlgn val="ctr"/>
        <c:lblOffset val="100"/>
        <c:noMultiLvlLbl val="0"/>
      </c:catAx>
      <c:valAx>
        <c:axId val="239783288"/>
        <c:scaling>
          <c:orientation val="minMax"/>
        </c:scaling>
        <c:delete val="1"/>
        <c:axPos val="l"/>
        <c:numFmt formatCode="_-* #,##0.0_р_._-;\-* #,##0.0_р_._-;_-* &quot;-&quot;??_р_._-;_-@_-" sourceLinked="1"/>
        <c:majorTickMark val="out"/>
        <c:minorTickMark val="none"/>
        <c:tickLblPos val="nextTo"/>
        <c:crossAx val="2397825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2674625741226798"/>
          <c:y val="0.14439130406897421"/>
          <c:w val="0.32798884514435911"/>
          <c:h val="4.7000197781347432E-2"/>
        </c:manualLayout>
      </c:layout>
      <c:overlay val="0"/>
      <c:txPr>
        <a:bodyPr/>
        <a:lstStyle/>
        <a:p>
          <a:pPr>
            <a:defRPr lang="ru-RU"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/>
              <a:t>Working  Staff</a:t>
            </a:r>
            <a:endParaRPr lang="ru-RU" sz="3200" dirty="0" smtClean="0"/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5309371050840903"/>
                  <c:y val="1.92671273706677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Man</a:t>
                    </a:r>
                    <a:r>
                      <a:rPr lang="en-US" dirty="0"/>
                      <a:t>
44%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012734519296252"/>
                  <c:y val="-4.5358144578684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Woman</a:t>
                    </a:r>
                    <a:r>
                      <a:rPr lang="en-US" dirty="0"/>
                      <a:t>
56%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Sheet1!$R$41:$S$41</c:f>
              <c:strCache>
                <c:ptCount val="2"/>
                <c:pt idx="0">
                  <c:v>Kişi</c:v>
                </c:pt>
                <c:pt idx="1">
                  <c:v>Qadın</c:v>
                </c:pt>
              </c:strCache>
            </c:strRef>
          </c:cat>
          <c:val>
            <c:numRef>
              <c:f>Sheet1!$R$42:$S$42</c:f>
              <c:numCache>
                <c:formatCode>General</c:formatCode>
                <c:ptCount val="2"/>
                <c:pt idx="0">
                  <c:v>165</c:v>
                </c:pt>
                <c:pt idx="1">
                  <c:v>208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Working  Staff (%) </a:t>
            </a:r>
            <a:endParaRPr lang="ru-RU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-man)</a:t>
            </a:r>
            <a:endParaRPr lang="en-US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Sheet1!$F$571</c:f>
              <c:strCache>
                <c:ptCount val="1"/>
                <c:pt idx="0">
                  <c:v>Man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Sheet1!$E$572:$E$573</c:f>
              <c:strCache>
                <c:ptCount val="2"/>
                <c:pt idx="0">
                  <c:v>Academic staff</c:v>
                </c:pt>
                <c:pt idx="1">
                  <c:v>Non-academic staff</c:v>
                </c:pt>
              </c:strCache>
            </c:strRef>
          </c:cat>
          <c:val>
            <c:numRef>
              <c:f>Sheet1!$F$572:$F$573</c:f>
              <c:numCache>
                <c:formatCode>General</c:formatCode>
                <c:ptCount val="2"/>
                <c:pt idx="0">
                  <c:v>66.7</c:v>
                </c:pt>
                <c:pt idx="1">
                  <c:v>33.300000000000004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9777016"/>
        <c:axId val="242960728"/>
      </c:barChart>
      <c:catAx>
        <c:axId val="239777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2960728"/>
        <c:crosses val="autoZero"/>
        <c:auto val="1"/>
        <c:lblAlgn val="ctr"/>
        <c:lblOffset val="100"/>
        <c:noMultiLvlLbl val="0"/>
      </c:catAx>
      <c:valAx>
        <c:axId val="2429607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9777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Working  Staff (%) </a:t>
            </a:r>
            <a:endParaRPr lang="ru-RU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i="0" baseline="0" dirty="0" err="1"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man)</a:t>
            </a:r>
            <a:endParaRPr lang="en-US" sz="20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Sheet1!$G$584</c:f>
              <c:strCache>
                <c:ptCount val="1"/>
                <c:pt idx="0">
                  <c:v>woman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Sheet1!$F$585:$F$586</c:f>
              <c:strCache>
                <c:ptCount val="2"/>
                <c:pt idx="0">
                  <c:v>Academic staff</c:v>
                </c:pt>
                <c:pt idx="1">
                  <c:v>Non-academic staff</c:v>
                </c:pt>
              </c:strCache>
            </c:strRef>
          </c:cat>
          <c:val>
            <c:numRef>
              <c:f>Sheet1!$G$585:$G$586</c:f>
              <c:numCache>
                <c:formatCode>General</c:formatCode>
                <c:ptCount val="2"/>
                <c:pt idx="0">
                  <c:v>51.9</c:v>
                </c:pt>
                <c:pt idx="1">
                  <c:v>48.1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2958768"/>
        <c:axId val="242956024"/>
      </c:barChart>
      <c:catAx>
        <c:axId val="242958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2956024"/>
        <c:crosses val="autoZero"/>
        <c:auto val="1"/>
        <c:lblAlgn val="ctr"/>
        <c:lblOffset val="100"/>
        <c:noMultiLvlLbl val="0"/>
      </c:catAx>
      <c:valAx>
        <c:axId val="2429560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2958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4D95-F007-4028-85B5-7786AD62A64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57CD-B922-4D52-9CAD-F07A6C4B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4D95-F007-4028-85B5-7786AD62A64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57CD-B922-4D52-9CAD-F07A6C4B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4D95-F007-4028-85B5-7786AD62A64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57CD-B922-4D52-9CAD-F07A6C4B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4D95-F007-4028-85B5-7786AD62A64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57CD-B922-4D52-9CAD-F07A6C4B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4D95-F007-4028-85B5-7786AD62A64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57CD-B922-4D52-9CAD-F07A6C4B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4D95-F007-4028-85B5-7786AD62A64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57CD-B922-4D52-9CAD-F07A6C4B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4D95-F007-4028-85B5-7786AD62A64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57CD-B922-4D52-9CAD-F07A6C4B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4D95-F007-4028-85B5-7786AD62A64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57CD-B922-4D52-9CAD-F07A6C4B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4D95-F007-4028-85B5-7786AD62A64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57CD-B922-4D52-9CAD-F07A6C4B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4D95-F007-4028-85B5-7786AD62A64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57CD-B922-4D52-9CAD-F07A6C4B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4D95-F007-4028-85B5-7786AD62A64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57CD-B922-4D52-9CAD-F07A6C4B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54D95-F007-4028-85B5-7786AD62A64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157CD-B922-4D52-9CAD-F07A6C4B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155699"/>
          </a:xfrm>
        </p:spPr>
        <p:txBody>
          <a:bodyPr>
            <a:normAutofit fontScale="90000"/>
          </a:bodyPr>
          <a:lstStyle/>
          <a:p>
            <a:r>
              <a:rPr lang="az-Latn-AZ" b="1" smtClean="0">
                <a:latin typeface="Times New Roman" pitchFamily="18" charset="0"/>
                <a:cs typeface="Times New Roman" pitchFamily="18" charset="0"/>
              </a:rPr>
              <a:t>EMPLOYEE </a:t>
            </a:r>
            <a:br>
              <a:rPr lang="az-Latn-AZ" b="1" smtClean="0">
                <a:latin typeface="Times New Roman" pitchFamily="18" charset="0"/>
                <a:cs typeface="Times New Roman" pitchFamily="18" charset="0"/>
              </a:rPr>
            </a:br>
            <a:r>
              <a:rPr lang="az-Latn-AZ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WORKING  STAFF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42889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By University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(Spring  2015)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WORKING  STAFF 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sz="2400" b="1" smtClean="0">
                <a:latin typeface="Times New Roman" pitchFamily="18" charset="0"/>
                <a:cs typeface="Times New Roman" pitchFamily="18" charset="0"/>
              </a:rPr>
              <a:t>in %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University-wide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(By University)</a:t>
            </a:r>
            <a:endParaRPr lang="ru-RU" b="1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0034" y="1439400"/>
          <a:ext cx="8247215" cy="4347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4" imgW="5784440" imgH="2534845" progId="Word.Document.12">
                  <p:embed/>
                </p:oleObj>
              </mc:Choice>
              <mc:Fallback>
                <p:oleObj name="Document" r:id="rId4" imgW="5784440" imgH="253484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439400"/>
                        <a:ext cx="8247215" cy="43470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428604"/>
          <a:ext cx="8643998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62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Document</vt:lpstr>
      <vt:lpstr>EMPLOYEE  (WORKING  STAFF)</vt:lpstr>
      <vt:lpstr>WORKING  STAFF (in %  -  University-wide)  (By University)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 STAFF</dc:title>
  <dc:creator>grasulova</dc:creator>
  <cp:lastModifiedBy>Gunel</cp:lastModifiedBy>
  <cp:revision>64</cp:revision>
  <dcterms:created xsi:type="dcterms:W3CDTF">2015-04-23T05:21:32Z</dcterms:created>
  <dcterms:modified xsi:type="dcterms:W3CDTF">2016-05-04T07:09:51Z</dcterms:modified>
</cp:coreProperties>
</file>