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79" r:id="rId4"/>
    <p:sldId id="273" r:id="rId5"/>
    <p:sldId id="284" r:id="rId6"/>
    <p:sldId id="285" r:id="rId7"/>
    <p:sldId id="286" r:id="rId8"/>
    <p:sldId id="260" r:id="rId9"/>
    <p:sldId id="287" r:id="rId10"/>
    <p:sldId id="290" r:id="rId11"/>
    <p:sldId id="281" r:id="rId12"/>
    <p:sldId id="283" r:id="rId13"/>
    <p:sldId id="29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Akademik%20heyet%20(yaz%202015%20)muelliml&#601;rin%20siyahisi\muellimlerin%20siyahisi%202015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Akademik%20heyet%20(yaz%202015%20)muelliml&#601;rin%20siyahisi\muellimlerin%20siyahisi%202015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Akademik%20heyet%20(yaz%202015%20)muelliml&#601;rin%20siyahisi\muellimlerin%20siyahisi%20201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Akademik%20heyet%20(yaz%202015%20)muelliml&#601;rin%20siyahisi\muellimlerin%20siyahisi%20201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Akademik%20heyet%20(yaz%202015%20)muelliml&#601;rin%20siyahisi\muellimlerin%20siyahisi%202015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Akademik%20heyet%20(yaz%202015%20)muelliml&#601;rin%20siyahisi\muellimlerin%20siyahisi%202015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Akademik%20heyet%20(yaz%202015%20)muelliml&#601;rin%20siyahisi\muellimlerin%20siyahisi%202015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Akademik%20heyet%20(yaz%202015%20)muelliml&#601;rin%20siyahisi\muellimlerin%20siyahisi%202015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Akademik%20heyet%20(yaz%202015%20)muelliml&#601;rin%20siyahisi\muellimlerin%20siyahisi%202015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Akademik%20heyet%20(yaz%202015%20)muelliml&#601;rin%20siyahisi\muellimlerin%20siyahisi%202015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Akademik%20heyet%20(yaz%202015%20)muelliml&#601;rin%20siyahisi\muellimlerin%20siyahisi%20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400" b="1" i="0" baseline="0" dirty="0">
                <a:latin typeface="Times New Roman" pitchFamily="18" charset="0"/>
                <a:cs typeface="Times New Roman" pitchFamily="18" charset="0"/>
              </a:rPr>
              <a:t>Number of Instructors</a:t>
            </a:r>
            <a:r>
              <a:rPr lang="az-Latn-AZ" sz="2400" b="1" i="0" baseline="0" dirty="0">
                <a:latin typeface="Times New Roman" pitchFamily="18" charset="0"/>
                <a:cs typeface="Times New Roman" pitchFamily="18" charset="0"/>
              </a:rPr>
              <a:t> (%) </a:t>
            </a:r>
            <a:endParaRPr lang="ru-RU" sz="2400" b="1" i="0" baseline="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az-Latn-AZ" sz="2000" b="1" i="0" baseline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i="0" baseline="0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2000" b="1" i="0" baseline="0" dirty="0" smtClean="0">
                <a:latin typeface="Times New Roman" pitchFamily="18" charset="0"/>
                <a:cs typeface="Times New Roman" pitchFamily="18" charset="0"/>
              </a:rPr>
              <a:t>departments</a:t>
            </a:r>
            <a:r>
              <a:rPr lang="az-Latn-AZ" sz="2000" b="1" i="0" baseline="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4912024885778528E-2"/>
          <c:y val="0.24370301599569241"/>
          <c:w val="0.90811266647224509"/>
          <c:h val="0.433422933405921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Sheet2!$E$746</c:f>
              <c:strCache>
                <c:ptCount val="1"/>
                <c:pt idx="0">
                  <c:v>Number of instructors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2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Sheet2!$D$747:$D$768</c:f>
              <c:strCache>
                <c:ptCount val="22"/>
                <c:pt idx="0">
                  <c:v>Computer Science</c:v>
                </c:pt>
                <c:pt idx="1">
                  <c:v>Petroleum Engineering</c:v>
                </c:pt>
                <c:pt idx="2">
                  <c:v>Civil Engineering</c:v>
                </c:pt>
                <c:pt idx="3">
                  <c:v>Electron., Telecom.and Radio Eng.</c:v>
                </c:pt>
                <c:pt idx="4">
                  <c:v>Mathematics</c:v>
                </c:pt>
                <c:pt idx="5">
                  <c:v>Biomedical Technology</c:v>
                </c:pt>
                <c:pt idx="6">
                  <c:v>Chemistry</c:v>
                </c:pt>
                <c:pt idx="7">
                  <c:v>History and Archaeology</c:v>
                </c:pt>
                <c:pt idx="8">
                  <c:v>Azerbaijani Language and Literature</c:v>
                </c:pt>
                <c:pt idx="9">
                  <c:v>English Language and Literature</c:v>
                </c:pt>
                <c:pt idx="10">
                  <c:v>Music and Fine Arts</c:v>
                </c:pt>
                <c:pt idx="11">
                  <c:v>Law</c:v>
                </c:pt>
                <c:pt idx="12">
                  <c:v>Eastern Lang. and Religious Studies</c:v>
                </c:pt>
                <c:pt idx="13">
                  <c:v>Biological Sciences</c:v>
                </c:pt>
                <c:pt idx="14">
                  <c:v>Modern Lang. and Comparative Literat.</c:v>
                </c:pt>
                <c:pt idx="15">
                  <c:v>Economics and Management</c:v>
                </c:pt>
                <c:pt idx="16">
                  <c:v>Polit.Science and Internat. Relations</c:v>
                </c:pt>
                <c:pt idx="17">
                  <c:v>Philosophy and Human Studies</c:v>
                </c:pt>
                <c:pt idx="18">
                  <c:v>Journalism</c:v>
                </c:pt>
                <c:pt idx="19">
                  <c:v>Education</c:v>
                </c:pt>
                <c:pt idx="20">
                  <c:v>Geography and Enironment</c:v>
                </c:pt>
                <c:pt idx="21">
                  <c:v>Psychology</c:v>
                </c:pt>
              </c:strCache>
            </c:strRef>
          </c:cat>
          <c:val>
            <c:numRef>
              <c:f>Sheet2!$E$747:$E$768</c:f>
              <c:numCache>
                <c:formatCode>General</c:formatCode>
                <c:ptCount val="22"/>
                <c:pt idx="0">
                  <c:v>5.5</c:v>
                </c:pt>
                <c:pt idx="1">
                  <c:v>3.2</c:v>
                </c:pt>
                <c:pt idx="2">
                  <c:v>1.8</c:v>
                </c:pt>
                <c:pt idx="3">
                  <c:v>2.2999999999999998</c:v>
                </c:pt>
                <c:pt idx="4">
                  <c:v>3.2</c:v>
                </c:pt>
                <c:pt idx="5">
                  <c:v>0.9</c:v>
                </c:pt>
                <c:pt idx="6">
                  <c:v>2.2999999999999998</c:v>
                </c:pt>
                <c:pt idx="7">
                  <c:v>6</c:v>
                </c:pt>
                <c:pt idx="8">
                  <c:v>5.5</c:v>
                </c:pt>
                <c:pt idx="9">
                  <c:v>18.8</c:v>
                </c:pt>
                <c:pt idx="10">
                  <c:v>2.2999999999999998</c:v>
                </c:pt>
                <c:pt idx="11">
                  <c:v>1.8</c:v>
                </c:pt>
                <c:pt idx="12">
                  <c:v>3.2</c:v>
                </c:pt>
                <c:pt idx="13">
                  <c:v>3.2</c:v>
                </c:pt>
                <c:pt idx="14">
                  <c:v>1.8</c:v>
                </c:pt>
                <c:pt idx="15">
                  <c:v>17.899999999999999</c:v>
                </c:pt>
                <c:pt idx="16">
                  <c:v>4.5999999999999996</c:v>
                </c:pt>
                <c:pt idx="17">
                  <c:v>0.9</c:v>
                </c:pt>
                <c:pt idx="18">
                  <c:v>1.8</c:v>
                </c:pt>
                <c:pt idx="19">
                  <c:v>3.7</c:v>
                </c:pt>
                <c:pt idx="20">
                  <c:v>2.8</c:v>
                </c:pt>
                <c:pt idx="21">
                  <c:v>6.4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09937608"/>
        <c:axId val="211168656"/>
      </c:barChart>
      <c:catAx>
        <c:axId val="2099376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2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11168656"/>
        <c:crosses val="autoZero"/>
        <c:auto val="1"/>
        <c:lblAlgn val="ctr"/>
        <c:lblOffset val="100"/>
        <c:noMultiLvlLbl val="0"/>
      </c:catAx>
      <c:valAx>
        <c:axId val="2111686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99376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400" b="1" i="0" baseline="0" dirty="0">
                <a:latin typeface="Times New Roman" pitchFamily="18" charset="0"/>
                <a:cs typeface="Times New Roman" pitchFamily="18" charset="0"/>
              </a:rPr>
              <a:t>Number of Instructors (%)</a:t>
            </a:r>
            <a:r>
              <a:rPr lang="az-Latn-AZ" sz="2400" b="1" i="0" baseline="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i="0" baseline="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000" b="1" i="0" baseline="0" dirty="0">
                <a:latin typeface="Times New Roman" pitchFamily="18" charset="0"/>
                <a:cs typeface="Times New Roman" pitchFamily="18" charset="0"/>
              </a:rPr>
              <a:t>(Gender-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Man)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2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Sheet2!$H$1061:$H$1080</c:f>
              <c:strCache>
                <c:ptCount val="20"/>
                <c:pt idx="0">
                  <c:v>Computer Science</c:v>
                </c:pt>
                <c:pt idx="1">
                  <c:v>Petroleum Engineering</c:v>
                </c:pt>
                <c:pt idx="2">
                  <c:v>Civil Engineering</c:v>
                </c:pt>
                <c:pt idx="3">
                  <c:v>Electron., Telecom.and Radio Eng.</c:v>
                </c:pt>
                <c:pt idx="4">
                  <c:v>Mathematics</c:v>
                </c:pt>
                <c:pt idx="5">
                  <c:v>Biomedical Technology</c:v>
                </c:pt>
                <c:pt idx="6">
                  <c:v>History and Archaeology</c:v>
                </c:pt>
                <c:pt idx="7">
                  <c:v>Azerbaijani Language and Literature</c:v>
                </c:pt>
                <c:pt idx="8">
                  <c:v>English Language and Literature</c:v>
                </c:pt>
                <c:pt idx="9">
                  <c:v>Music and Fine Arts</c:v>
                </c:pt>
                <c:pt idx="10">
                  <c:v>Law</c:v>
                </c:pt>
                <c:pt idx="11">
                  <c:v>Eastern Lang. and Religious Studies</c:v>
                </c:pt>
                <c:pt idx="12">
                  <c:v>Biological Sciences</c:v>
                </c:pt>
                <c:pt idx="13">
                  <c:v>Modern Lang. and Comparative Literat.</c:v>
                </c:pt>
                <c:pt idx="14">
                  <c:v>Economics and Management</c:v>
                </c:pt>
                <c:pt idx="15">
                  <c:v>Polit.Science and Internat. Relations</c:v>
                </c:pt>
                <c:pt idx="16">
                  <c:v>Journalism</c:v>
                </c:pt>
                <c:pt idx="17">
                  <c:v>Education</c:v>
                </c:pt>
                <c:pt idx="18">
                  <c:v>Geography and Enironment</c:v>
                </c:pt>
                <c:pt idx="19">
                  <c:v>Psychology</c:v>
                </c:pt>
              </c:strCache>
            </c:strRef>
          </c:cat>
          <c:val>
            <c:numRef>
              <c:f>Sheet2!$I$1061:$I$1080</c:f>
              <c:numCache>
                <c:formatCode>General</c:formatCode>
                <c:ptCount val="20"/>
                <c:pt idx="0">
                  <c:v>4.4000000000000004</c:v>
                </c:pt>
                <c:pt idx="1">
                  <c:v>0.9</c:v>
                </c:pt>
                <c:pt idx="2">
                  <c:v>0.9</c:v>
                </c:pt>
                <c:pt idx="3">
                  <c:v>1.8</c:v>
                </c:pt>
                <c:pt idx="4">
                  <c:v>0.9</c:v>
                </c:pt>
                <c:pt idx="5">
                  <c:v>0.9</c:v>
                </c:pt>
                <c:pt idx="6">
                  <c:v>7.1</c:v>
                </c:pt>
                <c:pt idx="7">
                  <c:v>8.8000000000000007</c:v>
                </c:pt>
                <c:pt idx="8">
                  <c:v>33.6</c:v>
                </c:pt>
                <c:pt idx="9">
                  <c:v>3.5</c:v>
                </c:pt>
                <c:pt idx="10">
                  <c:v>0.9</c:v>
                </c:pt>
                <c:pt idx="11">
                  <c:v>2.7</c:v>
                </c:pt>
                <c:pt idx="12">
                  <c:v>3.5</c:v>
                </c:pt>
                <c:pt idx="13">
                  <c:v>2.7</c:v>
                </c:pt>
                <c:pt idx="14">
                  <c:v>5.3</c:v>
                </c:pt>
                <c:pt idx="15">
                  <c:v>0.9</c:v>
                </c:pt>
                <c:pt idx="16">
                  <c:v>0.9</c:v>
                </c:pt>
                <c:pt idx="17">
                  <c:v>6.2</c:v>
                </c:pt>
                <c:pt idx="18">
                  <c:v>1.8</c:v>
                </c:pt>
                <c:pt idx="19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5661592"/>
        <c:axId val="245657672"/>
      </c:barChart>
      <c:catAx>
        <c:axId val="2456615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45657672"/>
        <c:crosses val="autoZero"/>
        <c:auto val="1"/>
        <c:lblAlgn val="ctr"/>
        <c:lblOffset val="100"/>
        <c:noMultiLvlLbl val="0"/>
      </c:catAx>
      <c:valAx>
        <c:axId val="2456576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56615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400" b="1" i="0" baseline="0" dirty="0">
                <a:latin typeface="Times New Roman" pitchFamily="18" charset="0"/>
                <a:cs typeface="Times New Roman" pitchFamily="18" charset="0"/>
              </a:rPr>
              <a:t>Number of Instructors (%)</a:t>
            </a:r>
            <a:r>
              <a:rPr lang="az-Latn-AZ" sz="2400" b="1" i="0" baseline="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i="0" baseline="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000" b="1" i="0" baseline="0" dirty="0">
                <a:latin typeface="Times New Roman" pitchFamily="18" charset="0"/>
                <a:cs typeface="Times New Roman" pitchFamily="18" charset="0"/>
              </a:rPr>
              <a:t>(Gender-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Woman)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17779721979197"/>
          <c:y val="0.15934477768963731"/>
          <c:w val="0.89130322251385263"/>
          <c:h val="0.405808904572085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Sheet2!$D$1089</c:f>
              <c:strCache>
                <c:ptCount val="1"/>
                <c:pt idx="0">
                  <c:v>Woman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2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Sheet2!$C$1090:$C$1111</c:f>
              <c:strCache>
                <c:ptCount val="22"/>
                <c:pt idx="0">
                  <c:v>Computer Science</c:v>
                </c:pt>
                <c:pt idx="1">
                  <c:v>Petroleum Engineering</c:v>
                </c:pt>
                <c:pt idx="2">
                  <c:v>Civil Engineering</c:v>
                </c:pt>
                <c:pt idx="3">
                  <c:v>Electron., Telecom.and Radio Eng.</c:v>
                </c:pt>
                <c:pt idx="4">
                  <c:v>Mathematics</c:v>
                </c:pt>
                <c:pt idx="5">
                  <c:v>Biomedical Technology</c:v>
                </c:pt>
                <c:pt idx="6">
                  <c:v>Chemistry</c:v>
                </c:pt>
                <c:pt idx="7">
                  <c:v>History and Archaeology</c:v>
                </c:pt>
                <c:pt idx="8">
                  <c:v>Azerbaijani Language and Literature</c:v>
                </c:pt>
                <c:pt idx="9">
                  <c:v>English Language and Literature</c:v>
                </c:pt>
                <c:pt idx="10">
                  <c:v>Music and Fine Arts</c:v>
                </c:pt>
                <c:pt idx="11">
                  <c:v>Law</c:v>
                </c:pt>
                <c:pt idx="12">
                  <c:v>Eastern Lang. and Religious Studies</c:v>
                </c:pt>
                <c:pt idx="13">
                  <c:v>Biological Sciences</c:v>
                </c:pt>
                <c:pt idx="14">
                  <c:v>Modern Lang. and Comparative Literat.</c:v>
                </c:pt>
                <c:pt idx="15">
                  <c:v>Economics and Management</c:v>
                </c:pt>
                <c:pt idx="16">
                  <c:v>Polit.Science and Internat. Relations</c:v>
                </c:pt>
                <c:pt idx="17">
                  <c:v>Philosophy and Human Studies</c:v>
                </c:pt>
                <c:pt idx="18">
                  <c:v>Journalism</c:v>
                </c:pt>
                <c:pt idx="19">
                  <c:v>Education</c:v>
                </c:pt>
                <c:pt idx="20">
                  <c:v>Geography and Enironment</c:v>
                </c:pt>
                <c:pt idx="21">
                  <c:v>Psychology</c:v>
                </c:pt>
              </c:strCache>
            </c:strRef>
          </c:cat>
          <c:val>
            <c:numRef>
              <c:f>Sheet2!$D$1090:$D$1111</c:f>
              <c:numCache>
                <c:formatCode>General</c:formatCode>
                <c:ptCount val="22"/>
                <c:pt idx="0">
                  <c:v>5.9</c:v>
                </c:pt>
                <c:pt idx="1">
                  <c:v>4.2</c:v>
                </c:pt>
                <c:pt idx="2">
                  <c:v>2.1</c:v>
                </c:pt>
                <c:pt idx="3">
                  <c:v>4.2</c:v>
                </c:pt>
                <c:pt idx="4">
                  <c:v>3.3</c:v>
                </c:pt>
                <c:pt idx="5">
                  <c:v>0.8</c:v>
                </c:pt>
                <c:pt idx="6">
                  <c:v>2.9</c:v>
                </c:pt>
                <c:pt idx="7">
                  <c:v>5</c:v>
                </c:pt>
                <c:pt idx="8">
                  <c:v>6.7</c:v>
                </c:pt>
                <c:pt idx="9">
                  <c:v>14.2</c:v>
                </c:pt>
                <c:pt idx="10">
                  <c:v>2.5</c:v>
                </c:pt>
                <c:pt idx="11">
                  <c:v>2.1</c:v>
                </c:pt>
                <c:pt idx="12">
                  <c:v>2.9</c:v>
                </c:pt>
                <c:pt idx="13">
                  <c:v>2.5</c:v>
                </c:pt>
                <c:pt idx="14">
                  <c:v>1.7</c:v>
                </c:pt>
                <c:pt idx="15">
                  <c:v>18</c:v>
                </c:pt>
                <c:pt idx="16">
                  <c:v>4.5999999999999996</c:v>
                </c:pt>
                <c:pt idx="17">
                  <c:v>0.8</c:v>
                </c:pt>
                <c:pt idx="18">
                  <c:v>2.1</c:v>
                </c:pt>
                <c:pt idx="19">
                  <c:v>3.3</c:v>
                </c:pt>
                <c:pt idx="20">
                  <c:v>2.5</c:v>
                </c:pt>
                <c:pt idx="21">
                  <c:v>7.5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6310872"/>
        <c:axId val="246312440"/>
      </c:barChart>
      <c:catAx>
        <c:axId val="2463108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46312440"/>
        <c:crosses val="autoZero"/>
        <c:auto val="1"/>
        <c:lblAlgn val="ctr"/>
        <c:lblOffset val="100"/>
        <c:noMultiLvlLbl val="0"/>
      </c:catAx>
      <c:valAx>
        <c:axId val="2463124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63108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400" b="1" i="0" baseline="0" dirty="0">
                <a:latin typeface="Times New Roman" pitchFamily="18" charset="0"/>
                <a:cs typeface="Times New Roman" pitchFamily="18" charset="0"/>
              </a:rPr>
              <a:t>Number of Instructors</a:t>
            </a:r>
            <a:endParaRPr lang="ru-RU" sz="2400" b="1" i="0" baseline="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000" b="1" i="0" baseline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z-Latn-AZ" sz="2000" b="1" i="0" baseline="0" dirty="0">
                <a:latin typeface="Times New Roman" pitchFamily="18" charset="0"/>
                <a:cs typeface="Times New Roman" pitchFamily="18" charset="0"/>
              </a:rPr>
              <a:t>By degrees</a:t>
            </a:r>
            <a:r>
              <a:rPr lang="en-US" sz="2000" b="1" i="0" baseline="0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i="0" baseline="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0.15042298532127954"/>
                  <c:y val="9.8979829399361615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5743985126859161"/>
                  <c:y val="-4.602003061911619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Sheet2!$I$1633:$K$1633</c:f>
              <c:strCache>
                <c:ptCount val="3"/>
                <c:pt idx="0">
                  <c:v>Doctor of Sciences</c:v>
                </c:pt>
                <c:pt idx="1">
                  <c:v>Doctor of Philosophy</c:v>
                </c:pt>
                <c:pt idx="2">
                  <c:v>MS</c:v>
                </c:pt>
              </c:strCache>
            </c:strRef>
          </c:cat>
          <c:val>
            <c:numRef>
              <c:f>Sheet2!$I$1634:$K$1634</c:f>
              <c:numCache>
                <c:formatCode>General</c:formatCode>
                <c:ptCount val="3"/>
                <c:pt idx="0">
                  <c:v>6</c:v>
                </c:pt>
                <c:pt idx="1">
                  <c:v>86</c:v>
                </c:pt>
                <c:pt idx="2">
                  <c:v>126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800" b="1" i="0" u="none" strike="noStrike" kern="1200" baseline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en-US" sz="2400" b="1" i="0" baseline="0" dirty="0">
                <a:latin typeface="Times New Roman" pitchFamily="18" charset="0"/>
                <a:cs typeface="Times New Roman" pitchFamily="18" charset="0"/>
              </a:rPr>
              <a:t>Number of </a:t>
            </a:r>
            <a:r>
              <a:rPr lang="en-US" sz="2400" b="1" i="0" baseline="0" dirty="0" smtClean="0">
                <a:latin typeface="Times New Roman" pitchFamily="18" charset="0"/>
                <a:cs typeface="Times New Roman" pitchFamily="18" charset="0"/>
              </a:rPr>
              <a:t>Instructors (%)</a:t>
            </a:r>
            <a:endParaRPr lang="ru-RU" sz="2400" b="1" i="0" baseline="0" dirty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800" b="1" i="0" u="none" strike="noStrike" kern="1200" baseline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Doctor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Sciences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-DS)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Sheet2!$H$38</c:f>
              <c:strCache>
                <c:ptCount val="1"/>
                <c:pt idx="0">
                  <c:v>Elmlər doktoru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2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Sheet2!$G$39:$G$42</c:f>
              <c:strCache>
                <c:ptCount val="4"/>
                <c:pt idx="0">
                  <c:v>Mathematics</c:v>
                </c:pt>
                <c:pt idx="1">
                  <c:v>History and Archaeology</c:v>
                </c:pt>
                <c:pt idx="2">
                  <c:v>Azerbaijani Language and Literature</c:v>
                </c:pt>
                <c:pt idx="3">
                  <c:v>Economics and Management</c:v>
                </c:pt>
              </c:strCache>
            </c:strRef>
          </c:cat>
          <c:val>
            <c:numRef>
              <c:f>Sheet2!$H$39:$H$42</c:f>
              <c:numCache>
                <c:formatCode>General</c:formatCode>
                <c:ptCount val="4"/>
                <c:pt idx="0">
                  <c:v>33.300000000000004</c:v>
                </c:pt>
                <c:pt idx="1">
                  <c:v>16.7</c:v>
                </c:pt>
                <c:pt idx="2">
                  <c:v>16.7</c:v>
                </c:pt>
                <c:pt idx="3">
                  <c:v>33.300000000000004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5658848"/>
        <c:axId val="245659240"/>
      </c:barChart>
      <c:catAx>
        <c:axId val="2456588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6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45659240"/>
        <c:crosses val="autoZero"/>
        <c:auto val="1"/>
        <c:lblAlgn val="ctr"/>
        <c:lblOffset val="100"/>
        <c:noMultiLvlLbl val="0"/>
      </c:catAx>
      <c:valAx>
        <c:axId val="2456592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56588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400" b="1" i="0" baseline="0" dirty="0">
                <a:latin typeface="Times New Roman" pitchFamily="18" charset="0"/>
                <a:cs typeface="Times New Roman" pitchFamily="18" charset="0"/>
              </a:rPr>
              <a:t>Number of Instructors (%)</a:t>
            </a:r>
            <a:endParaRPr lang="az-Latn-AZ" sz="2400" b="1" i="0" baseline="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az-Latn-AZ" sz="2000" b="1" i="0" baseline="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i="0" baseline="0" dirty="0" smtClean="0">
                <a:latin typeface="Times New Roman" pitchFamily="18" charset="0"/>
                <a:cs typeface="Times New Roman" pitchFamily="18" charset="0"/>
              </a:rPr>
              <a:t>Doctor </a:t>
            </a:r>
            <a:r>
              <a:rPr lang="en-US" sz="2000" b="1" i="0" baseline="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000" b="1" i="0" baseline="0" dirty="0" smtClean="0">
                <a:latin typeface="Times New Roman" pitchFamily="18" charset="0"/>
                <a:cs typeface="Times New Roman" pitchFamily="18" charset="0"/>
              </a:rPr>
              <a:t>Philosophy</a:t>
            </a:r>
            <a:r>
              <a:rPr lang="az-Latn-AZ" sz="2000" b="1" i="0" baseline="0" dirty="0" smtClean="0">
                <a:latin typeface="Times New Roman" pitchFamily="18" charset="0"/>
                <a:cs typeface="Times New Roman" pitchFamily="18" charset="0"/>
              </a:rPr>
              <a:t>-PhD)</a:t>
            </a:r>
            <a:endParaRPr lang="ru-RU" sz="2000" b="1" i="0" baseline="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2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Sheet2!$C$862:$C$882</c:f>
              <c:strCache>
                <c:ptCount val="21"/>
                <c:pt idx="0">
                  <c:v>Computer Science</c:v>
                </c:pt>
                <c:pt idx="1">
                  <c:v>Petroleum Engineering</c:v>
                </c:pt>
                <c:pt idx="2">
                  <c:v>Civil Engineering</c:v>
                </c:pt>
                <c:pt idx="3">
                  <c:v>Electron., Telecom.and Radio Eng.</c:v>
                </c:pt>
                <c:pt idx="4">
                  <c:v>Mathematics</c:v>
                </c:pt>
                <c:pt idx="5">
                  <c:v>Biomedical Technology</c:v>
                </c:pt>
                <c:pt idx="6">
                  <c:v>Chemistry</c:v>
                </c:pt>
                <c:pt idx="7">
                  <c:v>History and Archaeology</c:v>
                </c:pt>
                <c:pt idx="8">
                  <c:v>Azerbaijani Language and Literature</c:v>
                </c:pt>
                <c:pt idx="9">
                  <c:v>English Language and Literature</c:v>
                </c:pt>
                <c:pt idx="10">
                  <c:v>Music and Fine Arts</c:v>
                </c:pt>
                <c:pt idx="11">
                  <c:v>Law</c:v>
                </c:pt>
                <c:pt idx="12">
                  <c:v>Eastern Lang. and Religious Studies</c:v>
                </c:pt>
                <c:pt idx="13">
                  <c:v>Biological Sciences</c:v>
                </c:pt>
                <c:pt idx="14">
                  <c:v>Economics and Management</c:v>
                </c:pt>
                <c:pt idx="15">
                  <c:v>Polit.Science and Internat. Relations</c:v>
                </c:pt>
                <c:pt idx="16">
                  <c:v>Philosophy and Human Studies</c:v>
                </c:pt>
                <c:pt idx="17">
                  <c:v>Journalism</c:v>
                </c:pt>
                <c:pt idx="18">
                  <c:v>Education</c:v>
                </c:pt>
                <c:pt idx="19">
                  <c:v>Geography and Enironment</c:v>
                </c:pt>
                <c:pt idx="20">
                  <c:v>Psychology</c:v>
                </c:pt>
              </c:strCache>
            </c:strRef>
          </c:cat>
          <c:val>
            <c:numRef>
              <c:f>Sheet2!$D$862:$D$882</c:f>
              <c:numCache>
                <c:formatCode>General</c:formatCode>
                <c:ptCount val="21"/>
                <c:pt idx="0">
                  <c:v>8.1</c:v>
                </c:pt>
                <c:pt idx="1">
                  <c:v>4.7</c:v>
                </c:pt>
                <c:pt idx="2">
                  <c:v>1.2</c:v>
                </c:pt>
                <c:pt idx="3">
                  <c:v>5.8</c:v>
                </c:pt>
                <c:pt idx="4">
                  <c:v>5.8</c:v>
                </c:pt>
                <c:pt idx="5">
                  <c:v>2.2999999999999998</c:v>
                </c:pt>
                <c:pt idx="6">
                  <c:v>3.5</c:v>
                </c:pt>
                <c:pt idx="7">
                  <c:v>9.3000000000000007</c:v>
                </c:pt>
                <c:pt idx="8">
                  <c:v>8.1</c:v>
                </c:pt>
                <c:pt idx="9">
                  <c:v>8.1</c:v>
                </c:pt>
                <c:pt idx="10">
                  <c:v>1.2</c:v>
                </c:pt>
                <c:pt idx="11">
                  <c:v>1.2</c:v>
                </c:pt>
                <c:pt idx="12">
                  <c:v>2.2999999999999998</c:v>
                </c:pt>
                <c:pt idx="13" formatCode="0.0">
                  <c:v>7</c:v>
                </c:pt>
                <c:pt idx="14">
                  <c:v>5.8</c:v>
                </c:pt>
                <c:pt idx="15">
                  <c:v>3.5</c:v>
                </c:pt>
                <c:pt idx="16">
                  <c:v>2.2999999999999998</c:v>
                </c:pt>
                <c:pt idx="17">
                  <c:v>2.2999999999999998</c:v>
                </c:pt>
                <c:pt idx="18" formatCode="0.0">
                  <c:v>7</c:v>
                </c:pt>
                <c:pt idx="19">
                  <c:v>3.5</c:v>
                </c:pt>
                <c:pt idx="20" formatCode="0.0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5656496"/>
        <c:axId val="245656888"/>
      </c:barChart>
      <c:catAx>
        <c:axId val="2456564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45656888"/>
        <c:crosses val="autoZero"/>
        <c:auto val="1"/>
        <c:lblAlgn val="ctr"/>
        <c:lblOffset val="100"/>
        <c:noMultiLvlLbl val="0"/>
      </c:catAx>
      <c:valAx>
        <c:axId val="2456568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56564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400" b="1" i="0" baseline="0" dirty="0">
                <a:latin typeface="Times New Roman" pitchFamily="18" charset="0"/>
                <a:cs typeface="Times New Roman" pitchFamily="18" charset="0"/>
              </a:rPr>
              <a:t>Number of </a:t>
            </a:r>
            <a:r>
              <a:rPr lang="en-US" sz="2400" b="1" i="0" baseline="0" dirty="0" smtClean="0">
                <a:latin typeface="Times New Roman" pitchFamily="18" charset="0"/>
                <a:cs typeface="Times New Roman" pitchFamily="18" charset="0"/>
              </a:rPr>
              <a:t>Instructors (%)</a:t>
            </a:r>
            <a:endParaRPr lang="az-Latn-AZ" sz="1800" b="1" i="0" baseline="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az-Latn-AZ" sz="2000" b="1" i="0" baseline="0" dirty="0" smtClean="0">
                <a:latin typeface="Times New Roman" pitchFamily="18" charset="0"/>
                <a:cs typeface="Times New Roman" pitchFamily="18" charset="0"/>
              </a:rPr>
              <a:t>(Master</a:t>
            </a:r>
            <a:r>
              <a:rPr lang="en-US" sz="2000" b="1" i="0" baseline="0" dirty="0" smtClean="0">
                <a:latin typeface="Times New Roman" pitchFamily="18" charset="0"/>
                <a:cs typeface="Times New Roman" pitchFamily="18" charset="0"/>
              </a:rPr>
              <a:t> of Science</a:t>
            </a:r>
            <a:r>
              <a:rPr lang="az-Latn-AZ" sz="2000" b="1" i="0" baseline="0" dirty="0" smtClean="0">
                <a:latin typeface="Times New Roman" pitchFamily="18" charset="0"/>
                <a:cs typeface="Times New Roman" pitchFamily="18" charset="0"/>
              </a:rPr>
              <a:t>s-MS)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2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Sheet2!$C$889:$C$906</c:f>
              <c:strCache>
                <c:ptCount val="18"/>
                <c:pt idx="0">
                  <c:v>Computer Science</c:v>
                </c:pt>
                <c:pt idx="1">
                  <c:v>Petroleum Engineering</c:v>
                </c:pt>
                <c:pt idx="2">
                  <c:v>Civil Engineering</c:v>
                </c:pt>
                <c:pt idx="3">
                  <c:v>Chemistry</c:v>
                </c:pt>
                <c:pt idx="4">
                  <c:v>History and Archaeology</c:v>
                </c:pt>
                <c:pt idx="5">
                  <c:v>Azerbaijani Language and Literature</c:v>
                </c:pt>
                <c:pt idx="6">
                  <c:v>English Language and Literature</c:v>
                </c:pt>
                <c:pt idx="7">
                  <c:v>Music and Fine Arts</c:v>
                </c:pt>
                <c:pt idx="8">
                  <c:v>Law</c:v>
                </c:pt>
                <c:pt idx="9">
                  <c:v>Eastern Lang. and Religious Studies</c:v>
                </c:pt>
                <c:pt idx="10">
                  <c:v>Biological Sciences</c:v>
                </c:pt>
                <c:pt idx="11">
                  <c:v>Modern Lang. and Comparative Literat.</c:v>
                </c:pt>
                <c:pt idx="12">
                  <c:v>Economics and Management</c:v>
                </c:pt>
                <c:pt idx="13">
                  <c:v>Polit.Science and Internat. Relations</c:v>
                </c:pt>
                <c:pt idx="14">
                  <c:v>Journalism</c:v>
                </c:pt>
                <c:pt idx="15">
                  <c:v>Education</c:v>
                </c:pt>
                <c:pt idx="16">
                  <c:v>Geography and Enironment</c:v>
                </c:pt>
                <c:pt idx="17">
                  <c:v>Psychology</c:v>
                </c:pt>
              </c:strCache>
            </c:strRef>
          </c:cat>
          <c:val>
            <c:numRef>
              <c:f>Sheet2!$D$889:$D$906</c:f>
              <c:numCache>
                <c:formatCode>General</c:formatCode>
                <c:ptCount val="18"/>
                <c:pt idx="0" formatCode="0.0">
                  <c:v>4</c:v>
                </c:pt>
                <c:pt idx="1">
                  <c:v>2.4</c:v>
                </c:pt>
                <c:pt idx="2">
                  <c:v>2.4</c:v>
                </c:pt>
                <c:pt idx="3">
                  <c:v>1.6</c:v>
                </c:pt>
                <c:pt idx="4">
                  <c:v>3.2</c:v>
                </c:pt>
                <c:pt idx="5">
                  <c:v>3.2</c:v>
                </c:pt>
                <c:pt idx="6" formatCode="0.0">
                  <c:v>27</c:v>
                </c:pt>
                <c:pt idx="7">
                  <c:v>3.2</c:v>
                </c:pt>
                <c:pt idx="8">
                  <c:v>2.4</c:v>
                </c:pt>
                <c:pt idx="9" formatCode="_-* #,##0.0_р_._-;\-* #,##0.0_р_._-;_-* &quot;-&quot;??_р_._-;_-@_-">
                  <c:v>4</c:v>
                </c:pt>
                <c:pt idx="10">
                  <c:v>0.8</c:v>
                </c:pt>
                <c:pt idx="11">
                  <c:v>3.2</c:v>
                </c:pt>
                <c:pt idx="12">
                  <c:v>25.4</c:v>
                </c:pt>
                <c:pt idx="13">
                  <c:v>5.6</c:v>
                </c:pt>
                <c:pt idx="14">
                  <c:v>1.6</c:v>
                </c:pt>
                <c:pt idx="15">
                  <c:v>1.6</c:v>
                </c:pt>
                <c:pt idx="16">
                  <c:v>2.4</c:v>
                </c:pt>
                <c:pt idx="17">
                  <c:v>6.3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5654928"/>
        <c:axId val="245658456"/>
      </c:barChart>
      <c:catAx>
        <c:axId val="2456549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45658456"/>
        <c:crosses val="autoZero"/>
        <c:auto val="1"/>
        <c:lblAlgn val="ctr"/>
        <c:lblOffset val="100"/>
        <c:noMultiLvlLbl val="0"/>
      </c:catAx>
      <c:valAx>
        <c:axId val="24565845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2456549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400" b="1" i="0" baseline="0" dirty="0">
                <a:latin typeface="Times New Roman" pitchFamily="18" charset="0"/>
                <a:cs typeface="Times New Roman" pitchFamily="18" charset="0"/>
              </a:rPr>
              <a:t>Number of Instructors</a:t>
            </a:r>
            <a:endParaRPr lang="ru-RU" sz="2400" b="1" i="0" baseline="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000" b="1" i="0" baseline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z-Latn-AZ" sz="2000" b="1" i="0" baseline="0" dirty="0">
                <a:latin typeface="Times New Roman" pitchFamily="18" charset="0"/>
                <a:cs typeface="Times New Roman" pitchFamily="18" charset="0"/>
              </a:rPr>
              <a:t>By status</a:t>
            </a:r>
            <a:r>
              <a:rPr lang="en-US" sz="2000" b="1" i="0" baseline="0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i="0" baseline="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164108219111501"/>
                  <c:y val="0.1416917164465153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7151374307378245"/>
                  <c:y val="-0.1834319598208100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Sheet2!$D$1626:$E$1626</c:f>
              <c:strCache>
                <c:ptCount val="2"/>
                <c:pt idx="0">
                  <c:v>Full- time</c:v>
                </c:pt>
                <c:pt idx="1">
                  <c:v>Part-time</c:v>
                </c:pt>
              </c:strCache>
            </c:strRef>
          </c:cat>
          <c:val>
            <c:numRef>
              <c:f>Sheet2!$D$1627:$E$1627</c:f>
              <c:numCache>
                <c:formatCode>General</c:formatCode>
                <c:ptCount val="2"/>
                <c:pt idx="0">
                  <c:v>48</c:v>
                </c:pt>
                <c:pt idx="1">
                  <c:v>170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400" b="1" i="0" baseline="0" dirty="0">
                <a:latin typeface="Times New Roman" pitchFamily="18" charset="0"/>
                <a:cs typeface="Times New Roman" pitchFamily="18" charset="0"/>
              </a:rPr>
              <a:t>Number of Instructors (%)</a:t>
            </a:r>
            <a:endParaRPr lang="ru-RU" sz="2400" b="1" i="0" baseline="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000" b="1" i="0" baseline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z-Latn-AZ" sz="2000" b="1" i="0" baseline="0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az-Latn-AZ" sz="2000" b="1" i="0" baseline="0" dirty="0" smtClean="0">
                <a:latin typeface="Times New Roman" pitchFamily="18" charset="0"/>
                <a:cs typeface="Times New Roman" pitchFamily="18" charset="0"/>
              </a:rPr>
              <a:t>status - </a:t>
            </a:r>
            <a:r>
              <a:rPr lang="az-Latn-AZ" sz="1800" b="1" i="0" u="none" strike="noStrike" baseline="0" dirty="0" smtClean="0"/>
              <a:t>Full-time</a:t>
            </a:r>
            <a:r>
              <a:rPr lang="az-Latn-AZ" sz="2000" b="1" i="0" baseline="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2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Sheet2!$C$912:$C$932</c:f>
              <c:strCache>
                <c:ptCount val="21"/>
                <c:pt idx="0">
                  <c:v>Computer Science</c:v>
                </c:pt>
                <c:pt idx="1">
                  <c:v>Petroleum Engineering</c:v>
                </c:pt>
                <c:pt idx="2">
                  <c:v>Civil Engineering</c:v>
                </c:pt>
                <c:pt idx="3">
                  <c:v>Mathematics</c:v>
                </c:pt>
                <c:pt idx="4">
                  <c:v>Biomedical Technology</c:v>
                </c:pt>
                <c:pt idx="5">
                  <c:v>Chemistry</c:v>
                </c:pt>
                <c:pt idx="6">
                  <c:v>History and Archaeology</c:v>
                </c:pt>
                <c:pt idx="7">
                  <c:v>Azerbaijani Language and Literature</c:v>
                </c:pt>
                <c:pt idx="8">
                  <c:v>English Language and Literature</c:v>
                </c:pt>
                <c:pt idx="9">
                  <c:v>Music and Fine Arts</c:v>
                </c:pt>
                <c:pt idx="10">
                  <c:v>Law</c:v>
                </c:pt>
                <c:pt idx="11">
                  <c:v>Eastern Lang. and Religious Studies</c:v>
                </c:pt>
                <c:pt idx="12">
                  <c:v>Biological Sciences</c:v>
                </c:pt>
                <c:pt idx="13">
                  <c:v>Modern Lang. and Comparative Literat.</c:v>
                </c:pt>
                <c:pt idx="14">
                  <c:v>Economics and Management</c:v>
                </c:pt>
                <c:pt idx="15">
                  <c:v>Polit.Science and Internat. Relations</c:v>
                </c:pt>
                <c:pt idx="16">
                  <c:v>Philosophy and Human Studies</c:v>
                </c:pt>
                <c:pt idx="17">
                  <c:v>Journalism</c:v>
                </c:pt>
                <c:pt idx="18">
                  <c:v>Education</c:v>
                </c:pt>
                <c:pt idx="19">
                  <c:v>Geography and Enironment</c:v>
                </c:pt>
                <c:pt idx="20">
                  <c:v>Psychology</c:v>
                </c:pt>
              </c:strCache>
            </c:strRef>
          </c:cat>
          <c:val>
            <c:numRef>
              <c:f>Sheet2!$D$912:$D$932</c:f>
              <c:numCache>
                <c:formatCode>0.0</c:formatCode>
                <c:ptCount val="21"/>
                <c:pt idx="0">
                  <c:v>5.5</c:v>
                </c:pt>
                <c:pt idx="1">
                  <c:v>3.6</c:v>
                </c:pt>
                <c:pt idx="2">
                  <c:v>1.8</c:v>
                </c:pt>
                <c:pt idx="3">
                  <c:v>3.6</c:v>
                </c:pt>
                <c:pt idx="4">
                  <c:v>1.2</c:v>
                </c:pt>
                <c:pt idx="5">
                  <c:v>3</c:v>
                </c:pt>
                <c:pt idx="6">
                  <c:v>7.3</c:v>
                </c:pt>
                <c:pt idx="7">
                  <c:v>5.5</c:v>
                </c:pt>
                <c:pt idx="8">
                  <c:v>14.5</c:v>
                </c:pt>
                <c:pt idx="9">
                  <c:v>1.2</c:v>
                </c:pt>
                <c:pt idx="10">
                  <c:v>2.4</c:v>
                </c:pt>
                <c:pt idx="11">
                  <c:v>3</c:v>
                </c:pt>
                <c:pt idx="12">
                  <c:v>3.6</c:v>
                </c:pt>
                <c:pt idx="13">
                  <c:v>2.4</c:v>
                </c:pt>
                <c:pt idx="14">
                  <c:v>20</c:v>
                </c:pt>
                <c:pt idx="15">
                  <c:v>4.8</c:v>
                </c:pt>
                <c:pt idx="16">
                  <c:v>0.60000000000000064</c:v>
                </c:pt>
                <c:pt idx="17">
                  <c:v>1.8</c:v>
                </c:pt>
                <c:pt idx="18">
                  <c:v>3.6</c:v>
                </c:pt>
                <c:pt idx="19">
                  <c:v>3</c:v>
                </c:pt>
                <c:pt idx="20">
                  <c:v>7.3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5657280"/>
        <c:axId val="245655320"/>
      </c:barChart>
      <c:catAx>
        <c:axId val="2456572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45655320"/>
        <c:crosses val="autoZero"/>
        <c:auto val="1"/>
        <c:lblAlgn val="ctr"/>
        <c:lblOffset val="100"/>
        <c:noMultiLvlLbl val="0"/>
      </c:catAx>
      <c:valAx>
        <c:axId val="245655320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2456572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400" b="1" i="0" baseline="0" dirty="0">
                <a:latin typeface="Times New Roman" pitchFamily="18" charset="0"/>
                <a:cs typeface="Times New Roman" pitchFamily="18" charset="0"/>
              </a:rPr>
              <a:t>Number of Instructors (%)</a:t>
            </a:r>
            <a:endParaRPr lang="ru-RU" sz="2400" b="1" i="0" baseline="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000" b="1" i="0" baseline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z-Latn-AZ" sz="2000" b="1" i="0" baseline="0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az-Latn-AZ" sz="2000" b="1" i="0" baseline="0" dirty="0" smtClean="0">
                <a:latin typeface="Times New Roman" pitchFamily="18" charset="0"/>
                <a:cs typeface="Times New Roman" pitchFamily="18" charset="0"/>
              </a:rPr>
              <a:t>status - </a:t>
            </a:r>
            <a:r>
              <a:rPr lang="en-US" sz="1800" b="1" i="0" u="none" strike="noStrike" baseline="0" dirty="0" smtClean="0"/>
              <a:t>Part-time</a:t>
            </a:r>
            <a:r>
              <a:rPr lang="az-Latn-AZ" sz="2000" b="1" i="0" baseline="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b="1" i="0" baseline="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Sheet2!$H$1459</c:f>
              <c:strCache>
                <c:ptCount val="1"/>
                <c:pt idx="0">
                  <c:v>Part-time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Sheet2!$G$1460:$G$1481</c:f>
              <c:strCache>
                <c:ptCount val="22"/>
                <c:pt idx="0">
                  <c:v>Computer Science</c:v>
                </c:pt>
                <c:pt idx="1">
                  <c:v>Petroleum Engineering</c:v>
                </c:pt>
                <c:pt idx="2">
                  <c:v>Civil Engineering</c:v>
                </c:pt>
                <c:pt idx="3">
                  <c:v>Electron,Telecom.and Radio Eng.</c:v>
                </c:pt>
                <c:pt idx="4">
                  <c:v>Mathematics</c:v>
                </c:pt>
                <c:pt idx="5">
                  <c:v>Biomedical Technology</c:v>
                </c:pt>
                <c:pt idx="6">
                  <c:v>Chemistry</c:v>
                </c:pt>
                <c:pt idx="7">
                  <c:v>History and Archaeology</c:v>
                </c:pt>
                <c:pt idx="8">
                  <c:v>Azerbaijani Language and Literature</c:v>
                </c:pt>
                <c:pt idx="9">
                  <c:v>English Language and Literature</c:v>
                </c:pt>
                <c:pt idx="10">
                  <c:v>Music and Fine Arts</c:v>
                </c:pt>
                <c:pt idx="11">
                  <c:v>Law</c:v>
                </c:pt>
                <c:pt idx="12">
                  <c:v>Eastern Lang. and Religious Studies</c:v>
                </c:pt>
                <c:pt idx="13">
                  <c:v>Biological Sciences</c:v>
                </c:pt>
                <c:pt idx="14">
                  <c:v>Modern Lang. and Comparative Literat.</c:v>
                </c:pt>
                <c:pt idx="15">
                  <c:v>Economics and Management</c:v>
                </c:pt>
                <c:pt idx="16">
                  <c:v>Polit.Science and Internat. Relations</c:v>
                </c:pt>
                <c:pt idx="17">
                  <c:v>Philosophy and Human Studies</c:v>
                </c:pt>
                <c:pt idx="18">
                  <c:v>Journalism</c:v>
                </c:pt>
                <c:pt idx="19">
                  <c:v>Education</c:v>
                </c:pt>
                <c:pt idx="20">
                  <c:v>Geography and Enironment</c:v>
                </c:pt>
                <c:pt idx="21">
                  <c:v>Psychology</c:v>
                </c:pt>
              </c:strCache>
            </c:strRef>
          </c:cat>
          <c:val>
            <c:numRef>
              <c:f>Sheet2!$H$1460:$H$1481</c:f>
              <c:numCache>
                <c:formatCode>_-* #,##0.0_р_._-;\-* #,##0.0_р_._-;_-* "-"??_р_._-;_-@_-</c:formatCode>
                <c:ptCount val="22"/>
                <c:pt idx="0">
                  <c:v>5.2941176470588136</c:v>
                </c:pt>
                <c:pt idx="1">
                  <c:v>3.5294117647058822</c:v>
                </c:pt>
                <c:pt idx="2">
                  <c:v>1.7647058823529398</c:v>
                </c:pt>
                <c:pt idx="3">
                  <c:v>2.9411764705882337</c:v>
                </c:pt>
                <c:pt idx="4">
                  <c:v>3.5294117647058822</c:v>
                </c:pt>
                <c:pt idx="5">
                  <c:v>1.1764705882352957</c:v>
                </c:pt>
                <c:pt idx="6">
                  <c:v>2.9411764705882337</c:v>
                </c:pt>
                <c:pt idx="7">
                  <c:v>7.0588235294117654</c:v>
                </c:pt>
                <c:pt idx="8">
                  <c:v>5.2941176470588136</c:v>
                </c:pt>
                <c:pt idx="9">
                  <c:v>14.117647058823529</c:v>
                </c:pt>
                <c:pt idx="10">
                  <c:v>1.1764705882352957</c:v>
                </c:pt>
                <c:pt idx="11">
                  <c:v>2.3529411764705848</c:v>
                </c:pt>
                <c:pt idx="12">
                  <c:v>2.9411764705882337</c:v>
                </c:pt>
                <c:pt idx="13">
                  <c:v>3.5294117647058822</c:v>
                </c:pt>
                <c:pt idx="14">
                  <c:v>2.3529411764705848</c:v>
                </c:pt>
                <c:pt idx="15">
                  <c:v>19.411764705882355</c:v>
                </c:pt>
                <c:pt idx="16">
                  <c:v>4.7058823529411784</c:v>
                </c:pt>
                <c:pt idx="17">
                  <c:v>0.58823529411764619</c:v>
                </c:pt>
                <c:pt idx="18">
                  <c:v>1.7647058823529398</c:v>
                </c:pt>
                <c:pt idx="19">
                  <c:v>3.5294117647058822</c:v>
                </c:pt>
                <c:pt idx="20">
                  <c:v>2.9411764705882337</c:v>
                </c:pt>
                <c:pt idx="21">
                  <c:v>7.0588235294117654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5659632"/>
        <c:axId val="245655712"/>
      </c:barChart>
      <c:catAx>
        <c:axId val="2456596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45655712"/>
        <c:crosses val="autoZero"/>
        <c:auto val="1"/>
        <c:lblAlgn val="ctr"/>
        <c:lblOffset val="100"/>
        <c:noMultiLvlLbl val="0"/>
      </c:catAx>
      <c:valAx>
        <c:axId val="245655712"/>
        <c:scaling>
          <c:orientation val="minMax"/>
        </c:scaling>
        <c:delete val="1"/>
        <c:axPos val="l"/>
        <c:numFmt formatCode="_-* #,##0.0_р_._-;\-* #,##0.0_р_._-;_-* &quot;-&quot;??_р_._-;_-@_-" sourceLinked="1"/>
        <c:majorTickMark val="out"/>
        <c:minorTickMark val="none"/>
        <c:tickLblPos val="nextTo"/>
        <c:crossAx val="2456596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 sz="2400">
                <a:latin typeface="Times New Roman" pitchFamily="18" charset="0"/>
                <a:cs typeface="Times New Roman" pitchFamily="18" charset="0"/>
              </a:defRPr>
            </a:pPr>
            <a:r>
              <a:rPr lang="en-US" sz="2400" b="1" i="0" u="none" strike="noStrike" baseline="0" dirty="0" smtClean="0"/>
              <a:t>Number of Instructors </a:t>
            </a:r>
          </a:p>
          <a:p>
            <a:pPr>
              <a:defRPr lang="ru-RU" sz="2400">
                <a:latin typeface="Times New Roman" pitchFamily="18" charset="0"/>
                <a:cs typeface="Times New Roman" pitchFamily="18" charset="0"/>
              </a:defRPr>
            </a:pPr>
            <a:r>
              <a:rPr lang="az-Latn-AZ" sz="2000" b="1" i="0" baseline="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z-Latn-AZ" sz="2000" b="1" i="0" baseline="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000" b="1" i="0" baseline="0" dirty="0">
                <a:latin typeface="Times New Roman" pitchFamily="18" charset="0"/>
                <a:cs typeface="Times New Roman" pitchFamily="18" charset="0"/>
              </a:rPr>
              <a:t>ender</a:t>
            </a:r>
            <a:r>
              <a:rPr lang="az-Latn-AZ" sz="2000" b="1" i="0" baseline="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b="1" i="0" baseline="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0635577670846699"/>
                  <c:y val="5.1458661946639948E-3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Man</a:t>
                    </a:r>
                    <a:r>
                      <a:rPr lang="en-US" sz="1400" dirty="0"/>
                      <a:t>
50%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7591225575969699"/>
                  <c:y val="1.582933841924912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Woman</a:t>
                    </a:r>
                    <a:r>
                      <a:rPr lang="en-US" sz="1400" dirty="0"/>
                      <a:t>
50%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Sheet2!$E$1599:$F$1599</c:f>
              <c:strCache>
                <c:ptCount val="2"/>
                <c:pt idx="0">
                  <c:v>Kişi</c:v>
                </c:pt>
                <c:pt idx="1">
                  <c:v>Qadın</c:v>
                </c:pt>
              </c:strCache>
            </c:strRef>
          </c:cat>
          <c:val>
            <c:numRef>
              <c:f>Sheet2!$E$1600:$F$1600</c:f>
              <c:numCache>
                <c:formatCode>General</c:formatCode>
                <c:ptCount val="2"/>
                <c:pt idx="0">
                  <c:v>110</c:v>
                </c:pt>
                <c:pt idx="1">
                  <c:v>108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48845-A8D3-4DAE-8035-1B500BB84D73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BD6A-2156-43B3-B5CA-E853644DD6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48845-A8D3-4DAE-8035-1B500BB84D73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BD6A-2156-43B3-B5CA-E853644DD6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48845-A8D3-4DAE-8035-1B500BB84D73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BD6A-2156-43B3-B5CA-E853644DD6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48845-A8D3-4DAE-8035-1B500BB84D73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BD6A-2156-43B3-B5CA-E853644DD6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48845-A8D3-4DAE-8035-1B500BB84D73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BD6A-2156-43B3-B5CA-E853644DD6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48845-A8D3-4DAE-8035-1B500BB84D73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BD6A-2156-43B3-B5CA-E853644DD6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48845-A8D3-4DAE-8035-1B500BB84D73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BD6A-2156-43B3-B5CA-E853644DD6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48845-A8D3-4DAE-8035-1B500BB84D73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BD6A-2156-43B3-B5CA-E853644DD6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48845-A8D3-4DAE-8035-1B500BB84D73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BD6A-2156-43B3-B5CA-E853644DD6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48845-A8D3-4DAE-8035-1B500BB84D73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BD6A-2156-43B3-B5CA-E853644DD6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48845-A8D3-4DAE-8035-1B500BB84D73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BD6A-2156-43B3-B5CA-E853644DD6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48845-A8D3-4DAE-8035-1B500BB84D73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CBD6A-2156-43B3-B5CA-E853644DD6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EMPLOYEE 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ACADEMIC STAFF</a:t>
            </a:r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/>
          <a:lstStyle/>
          <a:p>
            <a:r>
              <a:rPr lang="en-US" b="1" dirty="0" smtClean="0"/>
              <a:t>By D</a:t>
            </a:r>
            <a:r>
              <a:rPr lang="az-Latn-AZ" b="1" dirty="0" smtClean="0"/>
              <a:t>epartments</a:t>
            </a:r>
            <a:endParaRPr lang="ru-RU" dirty="0" smtClean="0"/>
          </a:p>
          <a:p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Spring </a:t>
            </a:r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2015)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500042"/>
          <a:ext cx="8229600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571480"/>
          <a:ext cx="8229600" cy="5554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229600" cy="5768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500042"/>
          <a:ext cx="8229600" cy="5626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Latn-AZ" sz="2800" b="1" dirty="0" smtClean="0">
                <a:latin typeface="Times New Roman" pitchFamily="18" charset="0"/>
                <a:cs typeface="Times New Roman" pitchFamily="18" charset="0"/>
              </a:rPr>
              <a:t>Number of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az-Latn-AZ" sz="2800" b="1" dirty="0" smtClean="0">
                <a:latin typeface="Times New Roman" pitchFamily="18" charset="0"/>
                <a:cs typeface="Times New Roman" pitchFamily="18" charset="0"/>
              </a:rPr>
              <a:t>nstructors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400" b="1" dirty="0" smtClean="0">
                <a:latin typeface="Times New Roman" pitchFamily="18" charset="0"/>
                <a:cs typeface="Times New Roman" pitchFamily="18" charset="0"/>
              </a:rPr>
              <a:t>(in %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- University-wide</a:t>
            </a:r>
            <a:r>
              <a:rPr lang="az-Latn-AZ" sz="2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az-Latn-AZ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2200" b="1" dirty="0" smtClean="0">
                <a:latin typeface="Times New Roman" pitchFamily="18" charset="0"/>
                <a:cs typeface="Times New Roman" pitchFamily="18" charset="0"/>
              </a:rPr>
              <a:t>(By Departments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/>
          </a:p>
        </p:txBody>
      </p:sp>
      <p:graphicFrame>
        <p:nvGraphicFramePr>
          <p:cNvPr id="1026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433388" y="1501775"/>
          <a:ext cx="7912100" cy="531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5" name="Document" r:id="rId4" imgW="11792897" imgH="7922894" progId="Word.Document.12">
                  <p:embed/>
                </p:oleObj>
              </mc:Choice>
              <mc:Fallback>
                <p:oleObj name="Document" r:id="rId4" imgW="11792897" imgH="7922894" progId="Word.Document.12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388" y="1501775"/>
                        <a:ext cx="7912100" cy="5314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571480"/>
          <a:ext cx="8229600" cy="5554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28596" y="714356"/>
          <a:ext cx="822960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229600" cy="5768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642918"/>
          <a:ext cx="8229600" cy="5483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500042"/>
          <a:ext cx="8229600" cy="5626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571480"/>
          <a:ext cx="8229600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500042"/>
          <a:ext cx="8229600" cy="5626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117</Words>
  <Application>Microsoft Office PowerPoint</Application>
  <PresentationFormat>On-screen Show (4:3)</PresentationFormat>
  <Paragraphs>28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Document</vt:lpstr>
      <vt:lpstr>EMPLOYEE (ACADEMIC STAFF)</vt:lpstr>
      <vt:lpstr>Number of Instructors (in % - University-wide)  (By Departments)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STAFF</dc:title>
  <dc:creator>grasulova</dc:creator>
  <cp:lastModifiedBy>Gunel</cp:lastModifiedBy>
  <cp:revision>159</cp:revision>
  <dcterms:created xsi:type="dcterms:W3CDTF">2015-04-07T07:08:11Z</dcterms:created>
  <dcterms:modified xsi:type="dcterms:W3CDTF">2016-05-04T07:10:11Z</dcterms:modified>
</cp:coreProperties>
</file>