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QEYRI-AKADEMIK%20HEY&#399;T%20%20(%25)say&#305;%20(strukturlar%20&#252;zr&#601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Non-academic staff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University-wide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4288048066019589"/>
          <c:y val="5.185185185185187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649234387916863"/>
                  <c:y val="-0.15919974118971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376592183538174"/>
                  <c:y val="0.130966090253864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Sheet2!$B$42:$C$42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Sheet2!$B$43:$C$43</c:f>
              <c:numCache>
                <c:formatCode>General</c:formatCode>
                <c:ptCount val="2"/>
                <c:pt idx="0">
                  <c:v>112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  <a:t>Non-academic  staff </a:t>
            </a:r>
            <a:endParaRPr lang="az-Latn-AZ" sz="2800" b="1" i="0" u="none" strike="noStrike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az-Latn-AZ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 and Assistant </a:t>
            </a:r>
            <a:r>
              <a:rPr lang="en-US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 staff</a:t>
            </a:r>
            <a:r>
              <a:rPr lang="az-Latn-AZ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8562988701884828"/>
          <c:y val="2.962962962962964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Sheet3!$B$107</c:f>
              <c:strCache>
                <c:ptCount val="1"/>
                <c:pt idx="0">
                  <c:v>CƏMİ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Sheet3!$C$105:$F$106</c:f>
              <c:multiLvlStrCache>
                <c:ptCount val="4"/>
                <c:lvl>
                  <c:pt idx="0">
                    <c:v>Management staff</c:v>
                  </c:pt>
                  <c:pt idx="1">
                    <c:v>Assistant  staff</c:v>
                  </c:pt>
                  <c:pt idx="2">
                    <c:v>Management staff</c:v>
                  </c:pt>
                  <c:pt idx="3">
                    <c:v>Assistant  staff</c:v>
                  </c:pt>
                </c:lvl>
                <c:lvl>
                  <c:pt idx="0">
                    <c:v>Full-time</c:v>
                  </c:pt>
                  <c:pt idx="2">
                    <c:v>Part-time</c:v>
                  </c:pt>
                </c:lvl>
              </c:multiLvlStrCache>
            </c:multiLvlStrRef>
          </c:cat>
          <c:val>
            <c:numRef>
              <c:f>Sheet3!$C$107:$F$107</c:f>
              <c:numCache>
                <c:formatCode>General</c:formatCode>
                <c:ptCount val="4"/>
                <c:pt idx="0">
                  <c:v>28.5</c:v>
                </c:pt>
                <c:pt idx="1">
                  <c:v>42.4</c:v>
                </c:pt>
                <c:pt idx="2">
                  <c:v>2.5</c:v>
                </c:pt>
                <c:pt idx="3">
                  <c:v>26.6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Non-academic  staff</a:t>
            </a:r>
            <a:endParaRPr lang="az-Latn-AZ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z-Latn-AZ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Sheet3!$I$172:$I$181</c:f>
              <c:strCache>
                <c:ptCount val="10"/>
                <c:pt idx="0">
                  <c:v>Rector's office</c:v>
                </c:pt>
                <c:pt idx="1">
                  <c:v>Vice-Rector's office</c:v>
                </c:pt>
                <c:pt idx="2">
                  <c:v> Administrative divisions of Rector's office</c:v>
                </c:pt>
                <c:pt idx="3">
                  <c:v>Dean's office</c:v>
                </c:pt>
                <c:pt idx="4">
                  <c:v>Academic departments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</c:v>
                </c:pt>
              </c:strCache>
            </c:strRef>
          </c:cat>
          <c:val>
            <c:numRef>
              <c:f>Sheet3!$J$172:$J$181</c:f>
              <c:numCache>
                <c:formatCode>General</c:formatCode>
                <c:ptCount val="10"/>
                <c:pt idx="0">
                  <c:v>4</c:v>
                </c:pt>
                <c:pt idx="1">
                  <c:v>11</c:v>
                </c:pt>
                <c:pt idx="2">
                  <c:v>12</c:v>
                </c:pt>
                <c:pt idx="3">
                  <c:v>16</c:v>
                </c:pt>
                <c:pt idx="4">
                  <c:v>6</c:v>
                </c:pt>
                <c:pt idx="5">
                  <c:v>16</c:v>
                </c:pt>
                <c:pt idx="6">
                  <c:v>27</c:v>
                </c:pt>
                <c:pt idx="7">
                  <c:v>12</c:v>
                </c:pt>
                <c:pt idx="8">
                  <c:v>38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/>
            </a:pPr>
            <a:r>
              <a:rPr lang="en-US" sz="3200" b="1" i="0" u="none" strike="noStrike" baseline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az-Latn-AZ" sz="3200" b="1" i="0" u="none" strike="noStrike" baseline="0">
                <a:latin typeface="Times New Roman" pitchFamily="18" charset="0"/>
                <a:cs typeface="Times New Roman" pitchFamily="18" charset="0"/>
              </a:rPr>
              <a:t> and Assistant </a:t>
            </a:r>
            <a:r>
              <a:rPr lang="en-US" sz="3200" b="1" i="0" u="none" strike="noStrike" baseline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az-Latn-AZ" sz="3200" b="1" i="0" u="none" strike="noStrike" baseline="0">
                <a:latin typeface="Times New Roman" pitchFamily="18" charset="0"/>
                <a:cs typeface="Times New Roman" pitchFamily="18" charset="0"/>
              </a:rPr>
              <a:t>  (%)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Sheet3!$B$118:$B$119</c:f>
              <c:strCache>
                <c:ptCount val="1"/>
                <c:pt idx="0">
                  <c:v>Full-time management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Sheet3!$A$120:$A$124</c:f>
              <c:strCache>
                <c:ptCount val="5"/>
                <c:pt idx="0">
                  <c:v>Rector's office</c:v>
                </c:pt>
                <c:pt idx="1">
                  <c:v>Vice-Rector's office</c:v>
                </c:pt>
                <c:pt idx="2">
                  <c:v> Administrative divisions of Rector's office</c:v>
                </c:pt>
                <c:pt idx="3">
                  <c:v>Dean's office</c:v>
                </c:pt>
                <c:pt idx="4">
                  <c:v>Academic departments</c:v>
                </c:pt>
              </c:strCache>
            </c:strRef>
          </c:cat>
          <c:val>
            <c:numRef>
              <c:f>Sheet3!$B$120:$B$124</c:f>
              <c:numCache>
                <c:formatCode>General</c:formatCode>
                <c:ptCount val="5"/>
                <c:pt idx="0">
                  <c:v>50</c:v>
                </c:pt>
                <c:pt idx="1">
                  <c:v>36.4</c:v>
                </c:pt>
                <c:pt idx="2">
                  <c:v>33.300000000000004</c:v>
                </c:pt>
                <c:pt idx="3">
                  <c:v>43.8</c:v>
                </c:pt>
              </c:numCache>
            </c:numRef>
          </c:val>
        </c:ser>
        <c:ser>
          <c:idx val="1"/>
          <c:order val="1"/>
          <c:tx>
            <c:strRef>
              <c:f>Sheet3!$C$118:$C$119</c:f>
              <c:strCache>
                <c:ptCount val="1"/>
                <c:pt idx="0">
                  <c:v>Full-time assistant 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Sheet3!$A$120:$A$124</c:f>
              <c:strCache>
                <c:ptCount val="5"/>
                <c:pt idx="0">
                  <c:v>Rector's office</c:v>
                </c:pt>
                <c:pt idx="1">
                  <c:v>Vice-Rector's office</c:v>
                </c:pt>
                <c:pt idx="2">
                  <c:v> Administrative divisions of Rector's office</c:v>
                </c:pt>
                <c:pt idx="3">
                  <c:v>Dean's office</c:v>
                </c:pt>
                <c:pt idx="4">
                  <c:v>Academic departments</c:v>
                </c:pt>
              </c:strCache>
            </c:strRef>
          </c:cat>
          <c:val>
            <c:numRef>
              <c:f>Sheet3!$C$120:$C$124</c:f>
              <c:numCache>
                <c:formatCode>General</c:formatCode>
                <c:ptCount val="5"/>
                <c:pt idx="0">
                  <c:v>25</c:v>
                </c:pt>
                <c:pt idx="1">
                  <c:v>54.5</c:v>
                </c:pt>
                <c:pt idx="2">
                  <c:v>58.3</c:v>
                </c:pt>
                <c:pt idx="3">
                  <c:v>37.5</c:v>
                </c:pt>
                <c:pt idx="4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Sheet3!$D$118:$D$119</c:f>
              <c:strCache>
                <c:ptCount val="1"/>
                <c:pt idx="0">
                  <c:v>Part-time management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Sheet3!$A$120:$A$124</c:f>
              <c:strCache>
                <c:ptCount val="5"/>
                <c:pt idx="0">
                  <c:v>Rector's office</c:v>
                </c:pt>
                <c:pt idx="1">
                  <c:v>Vice-Rector's office</c:v>
                </c:pt>
                <c:pt idx="2">
                  <c:v> Administrative divisions of Rector's office</c:v>
                </c:pt>
                <c:pt idx="3">
                  <c:v>Dean's office</c:v>
                </c:pt>
                <c:pt idx="4">
                  <c:v>Academic departments</c:v>
                </c:pt>
              </c:strCache>
            </c:strRef>
          </c:cat>
          <c:val>
            <c:numRef>
              <c:f>Sheet3!$D$120:$D$124</c:f>
              <c:numCache>
                <c:formatCode>General</c:formatCode>
                <c:ptCount val="5"/>
                <c:pt idx="3">
                  <c:v>6.3</c:v>
                </c:pt>
                <c:pt idx="4">
                  <c:v>16.7</c:v>
                </c:pt>
              </c:numCache>
            </c:numRef>
          </c:val>
        </c:ser>
        <c:ser>
          <c:idx val="3"/>
          <c:order val="3"/>
          <c:tx>
            <c:strRef>
              <c:f>Sheet3!$E$118:$E$119</c:f>
              <c:strCache>
                <c:ptCount val="1"/>
                <c:pt idx="0">
                  <c:v>Part-time assistant 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Sheet3!$A$120:$A$124</c:f>
              <c:strCache>
                <c:ptCount val="5"/>
                <c:pt idx="0">
                  <c:v>Rector's office</c:v>
                </c:pt>
                <c:pt idx="1">
                  <c:v>Vice-Rector's office</c:v>
                </c:pt>
                <c:pt idx="2">
                  <c:v> Administrative divisions of Rector's office</c:v>
                </c:pt>
                <c:pt idx="3">
                  <c:v>Dean's office</c:v>
                </c:pt>
                <c:pt idx="4">
                  <c:v>Academic departments</c:v>
                </c:pt>
              </c:strCache>
            </c:strRef>
          </c:cat>
          <c:val>
            <c:numRef>
              <c:f>Sheet3!$E$120:$E$124</c:f>
              <c:numCache>
                <c:formatCode>General</c:formatCode>
                <c:ptCount val="5"/>
                <c:pt idx="0">
                  <c:v>25</c:v>
                </c:pt>
                <c:pt idx="1">
                  <c:v>9.1</c:v>
                </c:pt>
                <c:pt idx="2">
                  <c:v>8.3000000000000007</c:v>
                </c:pt>
                <c:pt idx="3">
                  <c:v>12.5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5163840"/>
        <c:axId val="255163056"/>
      </c:barChart>
      <c:catAx>
        <c:axId val="255163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5163056"/>
        <c:crosses val="autoZero"/>
        <c:auto val="1"/>
        <c:lblAlgn val="ctr"/>
        <c:lblOffset val="100"/>
        <c:noMultiLvlLbl val="0"/>
      </c:catAx>
      <c:valAx>
        <c:axId val="255163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5163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595994945076325"/>
          <c:y val="0.11402276686918028"/>
          <c:w val="0.76351219986390517"/>
          <c:h val="0.12016542910318739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en-US" sz="3200" b="1" i="0" baseline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az-Latn-AZ" sz="3200" b="1" i="0" baseline="0">
                <a:latin typeface="Times New Roman" pitchFamily="18" charset="0"/>
                <a:cs typeface="Times New Roman" pitchFamily="18" charset="0"/>
              </a:rPr>
              <a:t> and Assistant </a:t>
            </a:r>
            <a:r>
              <a:rPr lang="en-US" sz="3200" b="1" i="0" baseline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az-Latn-AZ" sz="3200" b="1" i="0" baseline="0">
                <a:latin typeface="Times New Roman" pitchFamily="18" charset="0"/>
                <a:cs typeface="Times New Roman" pitchFamily="18" charset="0"/>
              </a:rPr>
              <a:t>  (%)</a:t>
            </a:r>
            <a:endParaRPr lang="en-US" sz="3200" b="1" i="0" baseline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Sheet3!$C$132:$C$133</c:f>
              <c:strCache>
                <c:ptCount val="1"/>
                <c:pt idx="0">
                  <c:v>Full-time management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Sheet3!$B$134:$B$138</c:f>
              <c:strCache>
                <c:ptCount val="5"/>
                <c:pt idx="0">
                  <c:v>Offices</c:v>
                </c:pt>
                <c:pt idx="1">
                  <c:v>Centers</c:v>
                </c:pt>
                <c:pt idx="2">
                  <c:v>Publishing house</c:v>
                </c:pt>
                <c:pt idx="3">
                  <c:v>Services</c:v>
                </c:pt>
                <c:pt idx="4">
                  <c:v>Central Campus</c:v>
                </c:pt>
              </c:strCache>
            </c:strRef>
          </c:cat>
          <c:val>
            <c:numRef>
              <c:f>Sheet3!$C$134:$C$138</c:f>
              <c:numCache>
                <c:formatCode>General</c:formatCode>
                <c:ptCount val="5"/>
                <c:pt idx="0">
                  <c:v>50</c:v>
                </c:pt>
                <c:pt idx="1">
                  <c:v>44.4</c:v>
                </c:pt>
                <c:pt idx="2">
                  <c:v>25</c:v>
                </c:pt>
                <c:pt idx="3">
                  <c:v>8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Sheet3!$D$132:$D$133</c:f>
              <c:strCache>
                <c:ptCount val="1"/>
                <c:pt idx="0">
                  <c:v>Full-time assistant 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Sheet3!$B$134:$B$138</c:f>
              <c:strCache>
                <c:ptCount val="5"/>
                <c:pt idx="0">
                  <c:v>Offices</c:v>
                </c:pt>
                <c:pt idx="1">
                  <c:v>Centers</c:v>
                </c:pt>
                <c:pt idx="2">
                  <c:v>Publishing house</c:v>
                </c:pt>
                <c:pt idx="3">
                  <c:v>Services</c:v>
                </c:pt>
                <c:pt idx="4">
                  <c:v>Central Campus</c:v>
                </c:pt>
              </c:strCache>
            </c:strRef>
          </c:cat>
          <c:val>
            <c:numRef>
              <c:f>Sheet3!$D$134:$D$138</c:f>
              <c:numCache>
                <c:formatCode>General</c:formatCode>
                <c:ptCount val="5"/>
                <c:pt idx="0">
                  <c:v>43.8</c:v>
                </c:pt>
                <c:pt idx="1">
                  <c:v>40.700000000000003</c:v>
                </c:pt>
                <c:pt idx="2">
                  <c:v>58.3</c:v>
                </c:pt>
                <c:pt idx="3">
                  <c:v>28.9</c:v>
                </c:pt>
                <c:pt idx="4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Sheet3!$E$132:$E$133</c:f>
              <c:strCache>
                <c:ptCount val="1"/>
                <c:pt idx="0">
                  <c:v>Part-time management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Sheet3!$B$134:$B$138</c:f>
              <c:strCache>
                <c:ptCount val="5"/>
                <c:pt idx="0">
                  <c:v>Offices</c:v>
                </c:pt>
                <c:pt idx="1">
                  <c:v>Centers</c:v>
                </c:pt>
                <c:pt idx="2">
                  <c:v>Publishing house</c:v>
                </c:pt>
                <c:pt idx="3">
                  <c:v>Services</c:v>
                </c:pt>
                <c:pt idx="4">
                  <c:v>Central Campus</c:v>
                </c:pt>
              </c:strCache>
            </c:strRef>
          </c:cat>
          <c:val>
            <c:numRef>
              <c:f>Sheet3!$E$134:$E$138</c:f>
              <c:numCache>
                <c:formatCode>General</c:formatCode>
                <c:ptCount val="5"/>
                <c:pt idx="2">
                  <c:v>8.3000000000000007</c:v>
                </c:pt>
                <c:pt idx="3">
                  <c:v>2.6</c:v>
                </c:pt>
              </c:numCache>
            </c:numRef>
          </c:val>
        </c:ser>
        <c:ser>
          <c:idx val="3"/>
          <c:order val="3"/>
          <c:tx>
            <c:strRef>
              <c:f>Sheet3!$F$132:$F$133</c:f>
              <c:strCache>
                <c:ptCount val="1"/>
                <c:pt idx="0">
                  <c:v>Part-time assistant 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Sheet3!$B$134:$B$138</c:f>
              <c:strCache>
                <c:ptCount val="5"/>
                <c:pt idx="0">
                  <c:v>Offices</c:v>
                </c:pt>
                <c:pt idx="1">
                  <c:v>Centers</c:v>
                </c:pt>
                <c:pt idx="2">
                  <c:v>Publishing house</c:v>
                </c:pt>
                <c:pt idx="3">
                  <c:v>Services</c:v>
                </c:pt>
                <c:pt idx="4">
                  <c:v>Central Campus</c:v>
                </c:pt>
              </c:strCache>
            </c:strRef>
          </c:cat>
          <c:val>
            <c:numRef>
              <c:f>Sheet3!$F$134:$F$138</c:f>
              <c:numCache>
                <c:formatCode>General</c:formatCode>
                <c:ptCount val="5"/>
                <c:pt idx="0">
                  <c:v>6.3</c:v>
                </c:pt>
                <c:pt idx="1">
                  <c:v>14.8</c:v>
                </c:pt>
                <c:pt idx="2">
                  <c:v>8.3000000000000007</c:v>
                </c:pt>
                <c:pt idx="3">
                  <c:v>60.5</c:v>
                </c:pt>
                <c:pt idx="4">
                  <c:v>31.3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5166192"/>
        <c:axId val="255164232"/>
      </c:barChart>
      <c:catAx>
        <c:axId val="255166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5164232"/>
        <c:crosses val="autoZero"/>
        <c:auto val="1"/>
        <c:lblAlgn val="ctr"/>
        <c:lblOffset val="100"/>
        <c:noMultiLvlLbl val="0"/>
      </c:catAx>
      <c:valAx>
        <c:axId val="255164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5166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219451735199771"/>
          <c:y val="0.11545242445054102"/>
          <c:w val="0.69561096529600452"/>
          <c:h val="0.10161088283596537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az-Latn-AZ" sz="2800" b="1" i="0" baseline="0" dirty="0">
                <a:latin typeface="Times New Roman" pitchFamily="18" charset="0"/>
                <a:cs typeface="Times New Roman" pitchFamily="18" charset="0"/>
              </a:rPr>
              <a:t> and Assistant </a:t>
            </a: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 staff  (%)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(University-wide)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020365509866822"/>
          <c:y val="4.93383858580617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888888888888914E-2"/>
          <c:y val="0.18762000160164902"/>
          <c:w val="0.96604938271604934"/>
          <c:h val="0.6267060654970287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Sheet3!$B$152:$E$153</c:f>
              <c:multiLvlStrCache>
                <c:ptCount val="4"/>
                <c:lvl>
                  <c:pt idx="0">
                    <c:v>Management staff</c:v>
                  </c:pt>
                  <c:pt idx="1">
                    <c:v>Assistant  staff</c:v>
                  </c:pt>
                  <c:pt idx="2">
                    <c:v>Management staff</c:v>
                  </c:pt>
                  <c:pt idx="3">
                    <c:v>Assistant  staff</c:v>
                  </c:pt>
                </c:lvl>
                <c:lvl>
                  <c:pt idx="0">
                    <c:v>Full-time</c:v>
                  </c:pt>
                  <c:pt idx="2">
                    <c:v>Part-time</c:v>
                  </c:pt>
                </c:lvl>
              </c:multiLvlStrCache>
            </c:multiLvlStrRef>
          </c:cat>
          <c:val>
            <c:numRef>
              <c:f>Sheet3!$B$154:$E$154</c:f>
              <c:numCache>
                <c:formatCode>General</c:formatCode>
                <c:ptCount val="4"/>
                <c:pt idx="0">
                  <c:v>28.5</c:v>
                </c:pt>
                <c:pt idx="1">
                  <c:v>42.4</c:v>
                </c:pt>
                <c:pt idx="2">
                  <c:v>2.5</c:v>
                </c:pt>
                <c:pt idx="3">
                  <c:v>26.6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5161096"/>
        <c:axId val="255160704"/>
      </c:barChart>
      <c:catAx>
        <c:axId val="255161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5160704"/>
        <c:crosses val="autoZero"/>
        <c:auto val="1"/>
        <c:lblAlgn val="ctr"/>
        <c:lblOffset val="100"/>
        <c:noMultiLvlLbl val="0"/>
      </c:catAx>
      <c:valAx>
        <c:axId val="255160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5161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9A55-87C5-4C06-848F-D9ABB42B608D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1F1E-7825-4963-917C-FD39BDF65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NON-ACADEMIC STAFF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(Fall 2014)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Non-academic  staff (in %)</a:t>
            </a:r>
            <a:endParaRPr lang="ru-RU" sz="3200" dirty="0"/>
          </a:p>
        </p:txBody>
      </p:sp>
      <p:graphicFrame>
        <p:nvGraphicFramePr>
          <p:cNvPr id="2253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28596" y="1293813"/>
          <a:ext cx="8534429" cy="519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cument" r:id="rId4" imgW="11795776" imgH="7348464" progId="Word.Document.12">
                  <p:embed/>
                </p:oleObj>
              </mc:Choice>
              <mc:Fallback>
                <p:oleObj name="Document" r:id="rId4" imgW="11795776" imgH="7348464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93813"/>
                        <a:ext cx="8534429" cy="519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2971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48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NON-ACADEMIC STAFF</vt:lpstr>
      <vt:lpstr>Non-academic  staff (in %)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NON-ACADEMIC  STAFF</dc:title>
  <dc:creator>grasulova</dc:creator>
  <cp:lastModifiedBy>Gunel</cp:lastModifiedBy>
  <cp:revision>46</cp:revision>
  <dcterms:created xsi:type="dcterms:W3CDTF">2015-02-05T06:01:28Z</dcterms:created>
  <dcterms:modified xsi:type="dcterms:W3CDTF">2016-05-04T07:06:26Z</dcterms:modified>
</cp:coreProperties>
</file>