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Academic%20Staff%20(Departments%20of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The 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umber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instructors</a:t>
            </a:r>
            <a:r>
              <a:rPr lang="en-US" sz="3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0" baseline="0" dirty="0" smtClean="0"/>
              <a:t> (%)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24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By d</a:t>
            </a: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epartments)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Sheet1!$B$85</c:f>
              <c:strCache>
                <c:ptCount val="1"/>
                <c:pt idx="0">
                  <c:v>Number of instructors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Sheet1!$A$86:$A$106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Sheet1!$B$86:$B$106</c:f>
              <c:numCache>
                <c:formatCode>General</c:formatCode>
                <c:ptCount val="21"/>
                <c:pt idx="0">
                  <c:v>8.5</c:v>
                </c:pt>
                <c:pt idx="1">
                  <c:v>3.1</c:v>
                </c:pt>
                <c:pt idx="2">
                  <c:v>1.8</c:v>
                </c:pt>
                <c:pt idx="3">
                  <c:v>2.2000000000000002</c:v>
                </c:pt>
                <c:pt idx="4">
                  <c:v>1.8</c:v>
                </c:pt>
                <c:pt idx="5">
                  <c:v>2.7</c:v>
                </c:pt>
                <c:pt idx="6">
                  <c:v>17.399999999999999</c:v>
                </c:pt>
                <c:pt idx="7">
                  <c:v>4.5</c:v>
                </c:pt>
                <c:pt idx="8">
                  <c:v>4.9000000000000004</c:v>
                </c:pt>
                <c:pt idx="9">
                  <c:v>19.600000000000001</c:v>
                </c:pt>
                <c:pt idx="10">
                  <c:v>4.5</c:v>
                </c:pt>
                <c:pt idx="11">
                  <c:v>2.7</c:v>
                </c:pt>
                <c:pt idx="12">
                  <c:v>3.6</c:v>
                </c:pt>
                <c:pt idx="13">
                  <c:v>1.3</c:v>
                </c:pt>
                <c:pt idx="14">
                  <c:v>0.9</c:v>
                </c:pt>
                <c:pt idx="15">
                  <c:v>4.5</c:v>
                </c:pt>
                <c:pt idx="16">
                  <c:v>2.2000000000000002</c:v>
                </c:pt>
                <c:pt idx="17">
                  <c:v>4.5</c:v>
                </c:pt>
                <c:pt idx="18">
                  <c:v>5.4</c:v>
                </c:pt>
                <c:pt idx="19">
                  <c:v>2.2000000000000002</c:v>
                </c:pt>
                <c:pt idx="20">
                  <c:v>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401704"/>
        <c:axId val="219401312"/>
      </c:barChart>
      <c:catAx>
        <c:axId val="219401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9401312"/>
        <c:crosses val="autoZero"/>
        <c:auto val="1"/>
        <c:lblAlgn val="ctr"/>
        <c:lblOffset val="100"/>
        <c:noMultiLvlLbl val="0"/>
      </c:catAx>
      <c:valAx>
        <c:axId val="219401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9401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The number of instructors (%)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(Rates)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723291533002818"/>
          <c:y val="0.22814035091368567"/>
          <c:w val="0.87392996014387192"/>
          <c:h val="0.33288316842598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Sheet1!$G$93</c:f>
              <c:strCache>
                <c:ptCount val="1"/>
                <c:pt idx="0">
                  <c:v>Doctor of Sciences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2.0061728395061731E-2"/>
                  <c:y val="2.2014225349744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Sheet1!$F$94:$F$114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Sheet1!$G$94:$G$114</c:f>
              <c:numCache>
                <c:formatCode>General</c:formatCode>
                <c:ptCount val="21"/>
                <c:pt idx="5">
                  <c:v>33.300000000000004</c:v>
                </c:pt>
                <c:pt idx="6">
                  <c:v>33.300000000000004</c:v>
                </c:pt>
                <c:pt idx="13">
                  <c:v>16.7</c:v>
                </c:pt>
                <c:pt idx="18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Sheet1!$H$93</c:f>
              <c:strCache>
                <c:ptCount val="1"/>
                <c:pt idx="0">
                  <c:v>Doctor of Philosophy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13E-3"/>
                  <c:y val="-3.962560562954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Sheet1!$F$94:$F$114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Sheet1!$H$94:$H$114</c:f>
              <c:numCache>
                <c:formatCode>General</c:formatCode>
                <c:ptCount val="21"/>
                <c:pt idx="0">
                  <c:v>9.2000000000000011</c:v>
                </c:pt>
                <c:pt idx="1">
                  <c:v>4.0999999999999996</c:v>
                </c:pt>
                <c:pt idx="2">
                  <c:v>1</c:v>
                </c:pt>
                <c:pt idx="3">
                  <c:v>5.0999999999999996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6.1</c:v>
                </c:pt>
                <c:pt idx="7">
                  <c:v>7.1</c:v>
                </c:pt>
                <c:pt idx="8">
                  <c:v>4.0999999999999996</c:v>
                </c:pt>
                <c:pt idx="9">
                  <c:v>14.3</c:v>
                </c:pt>
                <c:pt idx="10">
                  <c:v>7.1</c:v>
                </c:pt>
                <c:pt idx="11">
                  <c:v>2</c:v>
                </c:pt>
                <c:pt idx="12">
                  <c:v>3.1</c:v>
                </c:pt>
                <c:pt idx="13">
                  <c:v>1</c:v>
                </c:pt>
                <c:pt idx="14">
                  <c:v>2</c:v>
                </c:pt>
                <c:pt idx="15">
                  <c:v>5.0999999999999996</c:v>
                </c:pt>
                <c:pt idx="16">
                  <c:v>1</c:v>
                </c:pt>
                <c:pt idx="17">
                  <c:v>6.1</c:v>
                </c:pt>
                <c:pt idx="18">
                  <c:v>7.1</c:v>
                </c:pt>
                <c:pt idx="19">
                  <c:v>4.0999999999999996</c:v>
                </c:pt>
                <c:pt idx="2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Sheet1!$I$93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8618492954667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8.8056901398978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-1.320853520984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4.6296296296296328E-3"/>
                  <c:y val="2.201422534974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1.5432098765432113E-3"/>
                  <c:y val="2.201422534974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Sheet1!$F$94:$F$114</c:f>
              <c:strCache>
                <c:ptCount val="21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Electron., Telecom.and Radio Eng.</c:v>
                </c:pt>
                <c:pt idx="4">
                  <c:v>Mathematics</c:v>
                </c:pt>
                <c:pt idx="5">
                  <c:v>Chemistry</c:v>
                </c:pt>
                <c:pt idx="6">
                  <c:v>History and Archaeology</c:v>
                </c:pt>
                <c:pt idx="7">
                  <c:v>Azerbaijani Language and Literature</c:v>
                </c:pt>
                <c:pt idx="8">
                  <c:v>English Language and Literature</c:v>
                </c:pt>
                <c:pt idx="9">
                  <c:v>Music and Fine Arts</c:v>
                </c:pt>
                <c:pt idx="10">
                  <c:v>Law</c:v>
                </c:pt>
                <c:pt idx="11">
                  <c:v>Eastern Lang. and Religious Studies</c:v>
                </c:pt>
                <c:pt idx="12">
                  <c:v>Biological Sciences</c:v>
                </c:pt>
                <c:pt idx="13">
                  <c:v>Modern Lang. and Comparative Literat.</c:v>
                </c:pt>
                <c:pt idx="14">
                  <c:v>Economics and Management</c:v>
                </c:pt>
                <c:pt idx="15">
                  <c:v>Polit.Science and Internat. Relations</c:v>
                </c:pt>
                <c:pt idx="16">
                  <c:v>Philosophy and Human Studies</c:v>
                </c:pt>
                <c:pt idx="17">
                  <c:v>Journalism</c:v>
                </c:pt>
                <c:pt idx="18">
                  <c:v>Education</c:v>
                </c:pt>
                <c:pt idx="19">
                  <c:v>Geography and Enironment</c:v>
                </c:pt>
                <c:pt idx="20">
                  <c:v>Psychology</c:v>
                </c:pt>
              </c:strCache>
            </c:strRef>
          </c:cat>
          <c:val>
            <c:numRef>
              <c:f>Sheet1!$I$94:$I$114</c:f>
              <c:numCache>
                <c:formatCode>General</c:formatCode>
                <c:ptCount val="21"/>
                <c:pt idx="0">
                  <c:v>8.4</c:v>
                </c:pt>
                <c:pt idx="1">
                  <c:v>2.5</c:v>
                </c:pt>
                <c:pt idx="2">
                  <c:v>2.5</c:v>
                </c:pt>
                <c:pt idx="6">
                  <c:v>26.1</c:v>
                </c:pt>
                <c:pt idx="7">
                  <c:v>2.5</c:v>
                </c:pt>
                <c:pt idx="8">
                  <c:v>5.9</c:v>
                </c:pt>
                <c:pt idx="9">
                  <c:v>25.2</c:v>
                </c:pt>
                <c:pt idx="10">
                  <c:v>1.7</c:v>
                </c:pt>
                <c:pt idx="11">
                  <c:v>3.4</c:v>
                </c:pt>
                <c:pt idx="12">
                  <c:v>4.2</c:v>
                </c:pt>
                <c:pt idx="13">
                  <c:v>0.8</c:v>
                </c:pt>
                <c:pt idx="15">
                  <c:v>4.2</c:v>
                </c:pt>
                <c:pt idx="16">
                  <c:v>3.4</c:v>
                </c:pt>
                <c:pt idx="17">
                  <c:v>3.4</c:v>
                </c:pt>
                <c:pt idx="18">
                  <c:v>3.4</c:v>
                </c:pt>
                <c:pt idx="19">
                  <c:v>0.8</c:v>
                </c:pt>
                <c:pt idx="20">
                  <c:v>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404448"/>
        <c:axId val="219407976"/>
      </c:barChart>
      <c:catAx>
        <c:axId val="21940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9407976"/>
        <c:crosses val="autoZero"/>
        <c:auto val="1"/>
        <c:lblAlgn val="ctr"/>
        <c:lblOffset val="100"/>
        <c:noMultiLvlLbl val="0"/>
      </c:catAx>
      <c:valAx>
        <c:axId val="219407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9404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40056624866337"/>
          <c:y val="0.13558561392907637"/>
          <c:w val="0.61198867502673282"/>
          <c:h val="6.0633070185337291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F15A5-3A69-406C-94E0-2E1C559988C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270F-3EB9-4298-9774-87686790D5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STAFF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n-US" b="1" dirty="0" smtClean="0"/>
              <a:t>By D</a:t>
            </a:r>
            <a:r>
              <a:rPr lang="az-Latn-AZ" b="1" dirty="0" smtClean="0"/>
              <a:t>epartments</a:t>
            </a:r>
            <a:endParaRPr lang="ru-RU" dirty="0"/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2014)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Academic Staff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 (in %) </a:t>
            </a:r>
            <a:b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By Departments</a:t>
            </a:r>
            <a:endParaRPr lang="ru-RU" sz="24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90513" y="1516063"/>
          <a:ext cx="8670925" cy="474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Document" r:id="rId4" imgW="9099344" imgH="4899833" progId="Word.Document.12">
                  <p:embed/>
                </p:oleObj>
              </mc:Choice>
              <mc:Fallback>
                <p:oleObj name="Document" r:id="rId4" imgW="9099344" imgH="4899833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1516063"/>
                        <a:ext cx="8670925" cy="474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ACADEMIC STAFF</vt:lpstr>
      <vt:lpstr>Academic Staff  (in %)  By Departments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Staff</dc:title>
  <dc:creator>grasulova</dc:creator>
  <cp:lastModifiedBy>Gunel</cp:lastModifiedBy>
  <cp:revision>44</cp:revision>
  <dcterms:created xsi:type="dcterms:W3CDTF">2015-01-08T08:04:23Z</dcterms:created>
  <dcterms:modified xsi:type="dcterms:W3CDTF">2016-05-04T07:06:04Z</dcterms:modified>
</cp:coreProperties>
</file>