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madov\Desktop\2014-2015%20&#304;nst.Research\Qrup%20&#246;l&#231;&#252;l&#601;ri%20(Class%20Size)\&#214;L&#199;&#220;L&#399;R%20&#220;ZR&#399;%20QRUPLARIN%20SAYI%20(CLASS%20S&#304;ZE)yen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madov\Desktop\2014-2015%20&#304;nst.Research\Qrup%20&#246;l&#231;&#252;l&#601;ri%20(Class%20Size)\&#214;L&#199;&#220;L&#399;R%20&#220;ZR&#399;%20QRUPLARIN%20SAYI%20(CLASS%20S&#304;ZE)yen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madov\Desktop\2014-2015%20&#304;nst.Research\Qrup%20&#246;l&#231;&#252;l&#601;ri%20(Class%20Size)\&#214;L&#199;&#220;L&#399;R%20&#220;ZR&#399;%20QRUPLARIN%20SAYI%20(CLASS%20S&#304;ZE)yen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madov\Desktop\2014-2015%20&#304;nst.Research\Qrup%20&#246;l&#231;&#252;l&#601;ri%20(Class%20Size)\&#214;L&#199;&#220;L&#399;R%20&#220;ZR&#399;%20QRUPLARIN%20SAYI%20(CLASS%20S&#304;ZE)yen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madov\Desktop\2014-2015%20&#304;nst.Research\Qrup%20&#246;l&#231;&#252;l&#601;ri%20(Class%20Size)\&#214;L&#199;&#220;L&#399;R%20&#220;ZR&#399;%20QRUPLARIN%20SAYI%20(CLASS%20S&#304;ZE)yen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rup%20&#246;l&#231;&#252;l&#601;r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rup%20&#246;l&#231;&#252;l&#601;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en-US"/>
            </a:pPr>
            <a:endParaRPr lang="az-Latn-AZ" sz="105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School of Engineering and Applied Science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en-US"/>
            </a:pPr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endParaRPr lang="az-Latn-AZ" sz="8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1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The number of students in the group</a:t>
            </a:r>
            <a:endParaRPr lang="en-US" sz="11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703241955866635"/>
          <c:y val="6.5238464402036145E-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5790803927287002E-2"/>
                  <c:y val="0.109938133154917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214275298920998"/>
                  <c:y val="-5.67974811669349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077831337774224E-2"/>
                  <c:y val="-0.1205523476232137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026433345330812"/>
                  <c:y val="4.27478856809565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88261883931198E-2"/>
                  <c:y val="0.1072267965983328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'qruplarin sayi(fakulteler uzre)'!$C$1:$I$1</c:f>
              <c:strCache>
                <c:ptCount val="7"/>
                <c:pt idx="0">
                  <c:v> 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'qruplarin sayi(fakulteler uzre)'!$C$2:$I$2</c:f>
              <c:numCache>
                <c:formatCode>General</c:formatCode>
                <c:ptCount val="7"/>
                <c:pt idx="0">
                  <c:v>11</c:v>
                </c:pt>
                <c:pt idx="1">
                  <c:v>26</c:v>
                </c:pt>
                <c:pt idx="2">
                  <c:v>19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9.9240073863968964E-2"/>
          <c:y val="0.23735909212925071"/>
          <c:w val="0.76013807499724051"/>
          <c:h val="6.5763955521507531E-2"/>
        </c:manualLayout>
      </c:layout>
      <c:overlay val="0"/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en-US"/>
            </a:pPr>
            <a:endParaRPr lang="en-US" sz="6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School of Economics and Management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endParaRPr lang="az-Latn-AZ" sz="105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en-US" sz="16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i="0" baseline="0" dirty="0" smtClean="0">
                <a:latin typeface="Times New Roman" pitchFamily="18" charset="0"/>
                <a:cs typeface="Times New Roman" pitchFamily="18" charset="0"/>
              </a:rPr>
              <a:t>The number of students in the group</a:t>
            </a:r>
            <a:endParaRPr lang="en-US" sz="1600" b="0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467422474968456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1.3932441493262513E-2"/>
                  <c:y val="9.99492563429571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0569152785501525E-2"/>
                  <c:y val="0.101609069699620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872150343780517E-2"/>
                  <c:y val="-0.137613152522601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475936974880455"/>
                  <c:y val="4.04956255468068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28875166895244E-2"/>
                  <c:y val="0.121858267716535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'qruplarin sayi(fakulteler uzre)'!$C$1:$I$1</c:f>
              <c:strCache>
                <c:ptCount val="7"/>
                <c:pt idx="0">
                  <c:v> 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'qruplarin sayi(fakulteler uzre)'!$C$3:$I$3</c:f>
              <c:numCache>
                <c:formatCode>General</c:formatCode>
                <c:ptCount val="7"/>
                <c:pt idx="0">
                  <c:v>5</c:v>
                </c:pt>
                <c:pt idx="1">
                  <c:v>14</c:v>
                </c:pt>
                <c:pt idx="2">
                  <c:v>43</c:v>
                </c:pt>
                <c:pt idx="3">
                  <c:v>32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11314694984852162"/>
          <c:y val="0.24804445813152701"/>
          <c:w val="0.79596212972018776"/>
          <c:h val="6.5105715952172682E-2"/>
        </c:manualLayout>
      </c:layout>
      <c:overlay val="0"/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en-US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School of 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Humanit</a:t>
            </a:r>
            <a:r>
              <a:rPr lang="en-US" sz="2000" b="1" i="0" baseline="0" dirty="0" err="1" smtClean="0">
                <a:latin typeface="Times New Roman" pitchFamily="18" charset="0"/>
                <a:cs typeface="Times New Roman" pitchFamily="18" charset="0"/>
              </a:rPr>
              <a:t>ies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 and Social Science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en-US"/>
            </a:pPr>
            <a:endParaRPr lang="az-Latn-AZ" sz="10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endParaRPr lang="az-Latn-AZ" sz="1000" b="0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1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The number of students in the group</a:t>
            </a:r>
            <a:endParaRPr lang="en-US" sz="11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3258531526731036"/>
          <c:y val="4.30071994541664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6665731552006614E-2"/>
                  <c:y val="9.34999785741837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607945275033244"/>
                  <c:y val="-2.13208301789769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8192625240135E-2"/>
                  <c:y val="-0.1419610335813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207985879197275"/>
                  <c:y val="3.74211887043095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459099589330395E-2"/>
                  <c:y val="0.110281678069962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6024244799686439E-2"/>
                  <c:y val="0.117345055635703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790623256777761E-2"/>
                  <c:y val="0.1035716836406747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'qruplarin sayi(fakulteler uzre)'!$C$1:$I$1</c:f>
              <c:strCache>
                <c:ptCount val="7"/>
                <c:pt idx="0">
                  <c:v> 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'qruplarin sayi(fakulteler uzre)'!$C$4:$I$4</c:f>
              <c:numCache>
                <c:formatCode>General</c:formatCode>
                <c:ptCount val="7"/>
                <c:pt idx="0">
                  <c:v>11</c:v>
                </c:pt>
                <c:pt idx="1">
                  <c:v>41</c:v>
                </c:pt>
                <c:pt idx="2">
                  <c:v>36</c:v>
                </c:pt>
                <c:pt idx="3">
                  <c:v>13</c:v>
                </c:pt>
                <c:pt idx="4">
                  <c:v>9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7.3781599671818521E-2"/>
          <c:y val="0.25934471031846318"/>
          <c:w val="0.88377843215604723"/>
          <c:h val="5.6639669631024417E-2"/>
        </c:manualLayout>
      </c:layout>
      <c:overlay val="0"/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en-US"/>
            </a:pPr>
            <a:endParaRPr lang="en-US" sz="9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School of Education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en-US"/>
            </a:pPr>
            <a:endParaRPr lang="az-Latn-AZ" sz="20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endParaRPr lang="az-Latn-AZ" sz="10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1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The number of students in the group</a:t>
            </a:r>
            <a:endParaRPr lang="en-US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194241802704994"/>
          <c:y val="9.9874457021111411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3160557888325966E-4"/>
                  <c:y val="0.100452313328348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903191073860221"/>
                  <c:y val="4.32866906512161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7461150163639395E-2"/>
                  <c:y val="-0.125697142023913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3199217135962169E-2"/>
                  <c:y val="0.119209098862642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43978430912704E-2"/>
                  <c:y val="8.95444497955484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'qruplarin sayi(fakulteler uzre)'!$C$1:$I$1</c:f>
              <c:strCache>
                <c:ptCount val="7"/>
                <c:pt idx="0">
                  <c:v> 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'qruplarin sayi(fakulteler uzre)'!$C$5:$I$5</c:f>
              <c:numCache>
                <c:formatCode>General</c:formatCode>
                <c:ptCount val="7"/>
                <c:pt idx="0">
                  <c:v>2</c:v>
                </c:pt>
                <c:pt idx="1">
                  <c:v>42</c:v>
                </c:pt>
                <c:pt idx="2">
                  <c:v>44</c:v>
                </c:pt>
                <c:pt idx="3">
                  <c:v>16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8.8355304312945568E-2"/>
          <c:y val="0.23749909955706122"/>
          <c:w val="0.8620899746151548"/>
          <c:h val="4.5992698194607738E-2"/>
        </c:manualLayout>
      </c:layout>
      <c:overlay val="0"/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en-US"/>
            </a:pPr>
            <a:endParaRPr lang="en-US" sz="105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en-US"/>
            </a:pPr>
            <a:endParaRPr lang="en-US" sz="20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endParaRPr lang="az-Latn-AZ" sz="5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en-US"/>
            </a:pPr>
            <a:r>
              <a:rPr lang="az-Latn-AZ" sz="1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The number of students in the group</a:t>
            </a:r>
            <a:endParaRPr lang="en-US" sz="11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130152133761056"/>
          <c:y val="9.4419127584249776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3894073923418586E-2"/>
                  <c:y val="0.10881627296587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780096850745121"/>
                  <c:y val="1.77741324001166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908290693863724E-2"/>
                  <c:y val="-0.161961650627004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996261258219845E-2"/>
                  <c:y val="6.54683581219014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9604529555039909E-2"/>
                  <c:y val="0.110040244969378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011592300962389E-2"/>
                  <c:y val="0.110373362534327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209001652571209E-2"/>
                  <c:y val="6.72001977557144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'qruplarin sayi(fakulteler uzre)'!$E$13:$K$13</c:f>
              <c:strCache>
                <c:ptCount val="7"/>
                <c:pt idx="0">
                  <c:v> 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'qruplarin sayi(fakulteler uzre)'!$E$14:$K$14</c:f>
              <c:numCache>
                <c:formatCode>General</c:formatCode>
                <c:ptCount val="7"/>
                <c:pt idx="0">
                  <c:v>29</c:v>
                </c:pt>
                <c:pt idx="1">
                  <c:v>123</c:v>
                </c:pt>
                <c:pt idx="2">
                  <c:v>142</c:v>
                </c:pt>
                <c:pt idx="3">
                  <c:v>71</c:v>
                </c:pt>
                <c:pt idx="4">
                  <c:v>24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2.1990862253329444E-2"/>
          <c:y val="0.23710547480459851"/>
          <c:w val="0.93809893554972346"/>
          <c:h val="4.3597550306211812E-2"/>
        </c:manualLayout>
      </c:layout>
      <c:overlay val="0"/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sz="2400" b="1" i="0" u="none" strike="noStrike" baseline="0" dirty="0" smtClean="0"/>
              <a:t> (%)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ccording </a:t>
            </a:r>
            <a:r>
              <a:rPr lang="az-Latn-AZ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to the number of students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Sheet1!$C$33</c:f>
              <c:strCache>
                <c:ptCount val="1"/>
                <c:pt idx="0">
                  <c:v>2-9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Sheet1!$C$34:$C$37</c:f>
              <c:numCache>
                <c:formatCode>General</c:formatCode>
                <c:ptCount val="4"/>
                <c:pt idx="0">
                  <c:v>14.7</c:v>
                </c:pt>
                <c:pt idx="1">
                  <c:v>5.2</c:v>
                </c:pt>
                <c:pt idx="2">
                  <c:v>9.2000000000000011</c:v>
                </c:pt>
                <c:pt idx="3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Sheet1!$D$33</c:f>
              <c:strCache>
                <c:ptCount val="1"/>
                <c:pt idx="0">
                  <c:v>10-19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Sheet1!$D$34:$D$37</c:f>
              <c:numCache>
                <c:formatCode>General</c:formatCode>
                <c:ptCount val="4"/>
                <c:pt idx="0">
                  <c:v>34.700000000000003</c:v>
                </c:pt>
                <c:pt idx="1">
                  <c:v>14.4</c:v>
                </c:pt>
                <c:pt idx="2">
                  <c:v>34.5</c:v>
                </c:pt>
                <c:pt idx="3">
                  <c:v>39.300000000000004</c:v>
                </c:pt>
              </c:numCache>
            </c:numRef>
          </c:val>
        </c:ser>
        <c:ser>
          <c:idx val="2"/>
          <c:order val="2"/>
          <c:tx>
            <c:strRef>
              <c:f>Sheet1!$E$33</c:f>
              <c:strCache>
                <c:ptCount val="1"/>
                <c:pt idx="0">
                  <c:v>20-29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Sheet1!$E$34:$E$37</c:f>
              <c:numCache>
                <c:formatCode>General</c:formatCode>
                <c:ptCount val="4"/>
                <c:pt idx="0">
                  <c:v>25.3</c:v>
                </c:pt>
                <c:pt idx="1">
                  <c:v>44.3</c:v>
                </c:pt>
                <c:pt idx="2">
                  <c:v>30.3</c:v>
                </c:pt>
                <c:pt idx="3">
                  <c:v>41.1</c:v>
                </c:pt>
              </c:numCache>
            </c:numRef>
          </c:val>
        </c:ser>
        <c:ser>
          <c:idx val="3"/>
          <c:order val="3"/>
          <c:tx>
            <c:strRef>
              <c:f>Sheet1!$F$33</c:f>
              <c:strCache>
                <c:ptCount val="1"/>
                <c:pt idx="0">
                  <c:v>30-39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Sheet1!$F$34:$F$37</c:f>
              <c:numCache>
                <c:formatCode>General</c:formatCode>
                <c:ptCount val="4"/>
                <c:pt idx="0">
                  <c:v>13.3</c:v>
                </c:pt>
                <c:pt idx="1">
                  <c:v>33</c:v>
                </c:pt>
                <c:pt idx="2">
                  <c:v>10.9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Sheet1!$G$33</c:f>
              <c:strCache>
                <c:ptCount val="1"/>
                <c:pt idx="0">
                  <c:v>40-49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Sheet1!$G$34:$G$37</c:f>
              <c:numCache>
                <c:formatCode>General</c:formatCode>
                <c:ptCount val="4"/>
                <c:pt idx="0">
                  <c:v>12</c:v>
                </c:pt>
                <c:pt idx="1">
                  <c:v>3.1</c:v>
                </c:pt>
                <c:pt idx="2">
                  <c:v>7.6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Sheet1!$H$33</c:f>
              <c:strCache>
                <c:ptCount val="1"/>
                <c:pt idx="0">
                  <c:v>50-59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Sheet1!$H$34:$H$37</c:f>
              <c:numCache>
                <c:formatCode>General</c:formatCode>
                <c:ptCount val="4"/>
                <c:pt idx="2">
                  <c:v>4.2</c:v>
                </c:pt>
              </c:numCache>
            </c:numRef>
          </c:val>
        </c:ser>
        <c:ser>
          <c:idx val="6"/>
          <c:order val="6"/>
          <c:tx>
            <c:strRef>
              <c:f>Sheet1!$I$33</c:f>
              <c:strCache>
                <c:ptCount val="1"/>
                <c:pt idx="0">
                  <c:v>60-99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Sheet1!$B$34:$B$37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Sheet1!$I$34:$I$37</c:f>
              <c:numCache>
                <c:formatCode>General</c:formatCode>
                <c:ptCount val="4"/>
                <c:pt idx="2">
                  <c:v>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553432"/>
        <c:axId val="246556568"/>
      </c:barChart>
      <c:catAx>
        <c:axId val="246553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556568"/>
        <c:crosses val="autoZero"/>
        <c:auto val="1"/>
        <c:lblAlgn val="ctr"/>
        <c:lblOffset val="100"/>
        <c:noMultiLvlLbl val="0"/>
      </c:catAx>
      <c:valAx>
        <c:axId val="246556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553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4227058423252673E-2"/>
          <c:y val="0.21796527249652051"/>
          <c:w val="0.88697786040633819"/>
          <c:h val="4.758950280286698E-2"/>
        </c:manualLayout>
      </c:layout>
      <c:overlay val="0"/>
      <c:txPr>
        <a:bodyPr/>
        <a:lstStyle/>
        <a:p>
          <a:pPr>
            <a:defRPr lang="ru-RU"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 </a:t>
            </a:r>
            <a:r>
              <a:rPr lang="en-US" sz="20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(%) </a:t>
            </a:r>
            <a:endParaRPr lang="en-US" sz="24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ccording to the number of students</a:t>
            </a:r>
            <a:r>
              <a:rPr lang="az-Latn-AZ" sz="32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University-wide)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726851851851853"/>
          <c:y val="2.724635618983188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CƏMİ: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Sheet1!$B$12:$H$12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60-99</c:v>
                </c:pt>
              </c:strCache>
            </c:strRef>
          </c:cat>
          <c:val>
            <c:numRef>
              <c:f>Sheet1!$B$13:$H$13</c:f>
              <c:numCache>
                <c:formatCode>General</c:formatCode>
                <c:ptCount val="7"/>
                <c:pt idx="0">
                  <c:v>7.3</c:v>
                </c:pt>
                <c:pt idx="1">
                  <c:v>30.9</c:v>
                </c:pt>
                <c:pt idx="2">
                  <c:v>35.700000000000003</c:v>
                </c:pt>
                <c:pt idx="3">
                  <c:v>17.8</c:v>
                </c:pt>
                <c:pt idx="4">
                  <c:v>6</c:v>
                </c:pt>
                <c:pt idx="5">
                  <c:v>1.3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554608"/>
        <c:axId val="246553040"/>
      </c:barChart>
      <c:catAx>
        <c:axId val="24655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553040"/>
        <c:crosses val="autoZero"/>
        <c:auto val="1"/>
        <c:lblAlgn val="ctr"/>
        <c:lblOffset val="100"/>
        <c:noMultiLvlLbl val="0"/>
      </c:catAx>
      <c:valAx>
        <c:axId val="246553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55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8C9C-AAFD-4781-B2F0-099DFAA4126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5012-6020-442F-BAD0-525C5C7A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857387"/>
          </a:xfrm>
        </p:spPr>
        <p:txBody>
          <a:bodyPr>
            <a:normAutofit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CLASS SİZE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215238" cy="2995618"/>
          </a:xfrm>
        </p:spPr>
        <p:txBody>
          <a:bodyPr>
            <a:normAutofit/>
          </a:bodyPr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The number of groups depending on the number of students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(By schools)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(Fall 2014)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SİZE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(in %)</a:t>
            </a:r>
            <a:endParaRPr lang="ru-RU" sz="3200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4294967295"/>
          </p:nvPr>
        </p:nvGraphicFramePr>
        <p:xfrm>
          <a:off x="428625" y="1857364"/>
          <a:ext cx="8715375" cy="360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970477" imgH="2570181" progId="Word.Document.12">
                  <p:embed/>
                </p:oleObj>
              </mc:Choice>
              <mc:Fallback>
                <p:oleObj name="Document" r:id="rId4" imgW="6970477" imgH="257018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857364"/>
                        <a:ext cx="8715375" cy="3606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64399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71543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CLASS SİZE</vt:lpstr>
      <vt:lpstr>CLASS  SİZE  (in %)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DIMENSIONS of GROUP</dc:title>
  <dc:creator>grasulova</dc:creator>
  <cp:lastModifiedBy>Gunel</cp:lastModifiedBy>
  <cp:revision>47</cp:revision>
  <dcterms:created xsi:type="dcterms:W3CDTF">2015-01-13T06:21:15Z</dcterms:created>
  <dcterms:modified xsi:type="dcterms:W3CDTF">2016-05-04T07:00:22Z</dcterms:modified>
</cp:coreProperties>
</file>