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ruplarin%20sayi%20(2015)\qrup%20olcule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/>
              <a:t>Number of groups</a:t>
            </a:r>
            <a:endParaRPr lang="ru-RU" sz="320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az-Latn-AZ" sz="18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/>
              <a:t>(</a:t>
            </a:r>
            <a:r>
              <a:rPr lang="en-US" sz="2000" b="1" i="0" baseline="0" dirty="0" smtClean="0"/>
              <a:t>School of Engineering and Applied Science</a:t>
            </a:r>
            <a:r>
              <a:rPr lang="az-Latn-AZ" sz="2000" b="1" i="0" baseline="0" dirty="0" smtClean="0"/>
              <a:t>)</a:t>
            </a:r>
            <a:endParaRPr lang="ru-RU" sz="280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az-Latn-AZ" sz="18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1400" b="1" i="0" baseline="0" dirty="0" smtClean="0"/>
              <a:t>The number of students in the group</a:t>
            </a:r>
            <a:endParaRPr lang="en-US" sz="1100" b="0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Sheet1!$B$52</c:f>
              <c:strCache>
                <c:ptCount val="1"/>
                <c:pt idx="0">
                  <c:v>Mühəndislik və tətbiqi elmlər</c:v>
                </c:pt>
              </c:strCache>
            </c:strRef>
          </c:tx>
          <c:dLbls>
            <c:dLbl>
              <c:idx val="0"/>
              <c:layout>
                <c:manualLayout>
                  <c:x val="-6.6029211626324483E-2"/>
                  <c:y val="0.103039245878367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106785262953296E-2"/>
                  <c:y val="-0.1557953173710484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91974093516089"/>
                  <c:y val="-3.2382996032758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083649266064025E-2"/>
                  <c:y val="0.136979165808936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Sheet1!$C$51:$I$51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  ≥ 60</c:v>
                </c:pt>
              </c:strCache>
            </c:strRef>
          </c:cat>
          <c:val>
            <c:numRef>
              <c:f>Sheet1!$C$52:$I$52</c:f>
              <c:numCache>
                <c:formatCode>General</c:formatCode>
                <c:ptCount val="7"/>
                <c:pt idx="0">
                  <c:v>14</c:v>
                </c:pt>
                <c:pt idx="1">
                  <c:v>22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433705161854768"/>
          <c:y val="0.25744133539078728"/>
          <c:w val="0.70245637698065444"/>
          <c:h val="4.4653117553188917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/>
              <a:t>Number of groups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/>
              <a:t>(</a:t>
            </a:r>
            <a:r>
              <a:rPr lang="en-US" sz="2000" b="1" i="0" baseline="0" dirty="0" smtClean="0"/>
              <a:t>School of Economics and Management</a:t>
            </a:r>
            <a:r>
              <a:rPr lang="az-Latn-AZ" sz="2000" b="1" i="0" baseline="0" dirty="0" smtClean="0"/>
              <a:t>)</a:t>
            </a:r>
            <a:endParaRPr lang="en-US" sz="20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az-Latn-AZ" sz="18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baseline="0" dirty="0" smtClean="0"/>
              <a:t> </a:t>
            </a:r>
            <a:r>
              <a:rPr lang="az-Latn-AZ" sz="1400" b="1" i="0" baseline="0" dirty="0" smtClean="0"/>
              <a:t>The number of students in the group</a:t>
            </a:r>
            <a:endParaRPr lang="en-US" sz="1400" b="0" i="0" baseline="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Sheet1!$B$81</c:f>
              <c:strCache>
                <c:ptCount val="1"/>
                <c:pt idx="0">
                  <c:v>İqtisadiyyat və menecment</c:v>
                </c:pt>
              </c:strCache>
            </c:strRef>
          </c:tx>
          <c:dLbls>
            <c:dLbl>
              <c:idx val="0"/>
              <c:layout>
                <c:manualLayout>
                  <c:x val="-3.4310719840575481E-2"/>
                  <c:y val="0.108083399657911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173155438903472"/>
                  <c:y val="3.084759478415521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587659181491274E-2"/>
                  <c:y val="-0.144360277776666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4944286478079246E-2"/>
                  <c:y val="7.13684127028565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0166472246524825E-2"/>
                  <c:y val="0.106776905448481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Sheet1!$C$80:$I$80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  ≥ 60</c:v>
                </c:pt>
              </c:strCache>
            </c:strRef>
          </c:cat>
          <c:val>
            <c:numRef>
              <c:f>Sheet1!$C$81:$I$81</c:f>
              <c:numCache>
                <c:formatCode>General</c:formatCode>
                <c:ptCount val="7"/>
                <c:pt idx="0">
                  <c:v>9</c:v>
                </c:pt>
                <c:pt idx="1">
                  <c:v>27</c:v>
                </c:pt>
                <c:pt idx="2">
                  <c:v>38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/>
              <a:t>Number of groups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/>
              <a:t>(</a:t>
            </a:r>
            <a:r>
              <a:rPr lang="en-US" sz="2000" b="1" i="0" baseline="0" dirty="0" smtClean="0"/>
              <a:t>School of </a:t>
            </a:r>
            <a:r>
              <a:rPr lang="az-Latn-AZ" sz="2000" b="1" i="0" baseline="0" dirty="0" smtClean="0"/>
              <a:t>Humanit</a:t>
            </a:r>
            <a:r>
              <a:rPr lang="en-US" sz="2000" b="1" i="0" baseline="0" dirty="0" err="1" smtClean="0"/>
              <a:t>ies</a:t>
            </a:r>
            <a:r>
              <a:rPr lang="en-US" sz="2000" b="1" i="0" baseline="0" dirty="0" smtClean="0"/>
              <a:t> and Social Sciences</a:t>
            </a:r>
            <a:r>
              <a:rPr lang="az-Latn-AZ" sz="2000" b="1" i="0" baseline="0" dirty="0" smtClean="0"/>
              <a:t>)</a:t>
            </a:r>
            <a:endParaRPr lang="ru-RU" sz="280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az-Latn-AZ" sz="18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1400" b="1" i="0" baseline="0" dirty="0" smtClean="0"/>
              <a:t>The number of students in the group</a:t>
            </a:r>
            <a:endParaRPr lang="en-US" sz="1400" b="1" i="0" baseline="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Sheet1!$C$103</c:f>
              <c:strCache>
                <c:ptCount val="1"/>
                <c:pt idx="0">
                  <c:v>Humanitar və sosial elmlər</c:v>
                </c:pt>
              </c:strCache>
            </c:strRef>
          </c:tx>
          <c:dLbls>
            <c:dLbl>
              <c:idx val="0"/>
              <c:layout>
                <c:manualLayout>
                  <c:x val="-3.8990594925634288E-2"/>
                  <c:y val="9.69920767856180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285797608632268E-2"/>
                  <c:y val="-7.312016282899782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449304947992706E-2"/>
                  <c:y val="-0.13954297428131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0666800330514385E-2"/>
                  <c:y val="7.8431138029712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4565653251676876E-2"/>
                  <c:y val="8.80315937068438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Sheet1!$D$102:$J$102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  ≥ 60</c:v>
                </c:pt>
              </c:strCache>
            </c:strRef>
          </c:cat>
          <c:val>
            <c:numRef>
              <c:f>Sheet1!$D$103:$J$103</c:f>
              <c:numCache>
                <c:formatCode>General</c:formatCode>
                <c:ptCount val="7"/>
                <c:pt idx="0">
                  <c:v>13</c:v>
                </c:pt>
                <c:pt idx="1">
                  <c:v>36</c:v>
                </c:pt>
                <c:pt idx="2">
                  <c:v>42</c:v>
                </c:pt>
                <c:pt idx="3">
                  <c:v>18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/>
              <a:t>Number of groups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/>
              <a:t>(</a:t>
            </a:r>
            <a:r>
              <a:rPr lang="en-US" sz="2000" b="1" i="0" baseline="0" dirty="0" smtClean="0"/>
              <a:t>School of Education</a:t>
            </a:r>
            <a:r>
              <a:rPr lang="az-Latn-AZ" sz="2000" b="1" i="0" baseline="0" dirty="0" smtClean="0"/>
              <a:t>)</a:t>
            </a:r>
            <a:endParaRPr lang="ru-RU" sz="280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az-Latn-AZ" sz="18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1400" b="1" i="0" baseline="0" dirty="0" smtClean="0"/>
              <a:t>The number of students in the group</a:t>
            </a:r>
            <a:endParaRPr lang="en-US" sz="1400" b="1" i="0" baseline="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Sheet1!$C$130</c:f>
              <c:strCache>
                <c:ptCount val="1"/>
                <c:pt idx="0">
                  <c:v>Təhsil</c:v>
                </c:pt>
              </c:strCache>
            </c:strRef>
          </c:tx>
          <c:dLbls>
            <c:dLbl>
              <c:idx val="1"/>
              <c:layout>
                <c:manualLayout>
                  <c:x val="-7.2104172742296108E-2"/>
                  <c:y val="7.45673237799277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4502041411490324E-2"/>
                  <c:y val="-0.126970073283659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235734422086123E-2"/>
                  <c:y val="8.47194836948189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Sheet1!$D$129:$J$129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  ≥ 60</c:v>
                </c:pt>
              </c:strCache>
            </c:strRef>
          </c:cat>
          <c:val>
            <c:numRef>
              <c:f>Sheet1!$D$130:$J$130</c:f>
              <c:numCache>
                <c:formatCode>General</c:formatCode>
                <c:ptCount val="7"/>
                <c:pt idx="0">
                  <c:v>2</c:v>
                </c:pt>
                <c:pt idx="1">
                  <c:v>32</c:v>
                </c:pt>
                <c:pt idx="2">
                  <c:v>41</c:v>
                </c:pt>
                <c:pt idx="3">
                  <c:v>17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618890347039954"/>
          <c:y val="0.21669689600972691"/>
          <c:w val="0.68393785846213673"/>
          <c:h val="4.5184702285964842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Number of groups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/>
              <a:t>(</a:t>
            </a:r>
            <a:r>
              <a:rPr lang="en-US" sz="2000" b="1" i="0" baseline="0" dirty="0" smtClean="0"/>
              <a:t>University-wide</a:t>
            </a:r>
            <a:r>
              <a:rPr lang="az-Latn-AZ" sz="2000" b="1" i="0" baseline="0" dirty="0" smtClean="0"/>
              <a:t>)</a:t>
            </a:r>
            <a:endParaRPr lang="en-US" sz="20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az-Latn-AZ" sz="1800" b="1" i="0" baseline="0" dirty="0" smtClean="0"/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1400" b="1" i="0" baseline="0" dirty="0" smtClean="0"/>
              <a:t>The number of students in the group</a:t>
            </a:r>
            <a:endParaRPr lang="en-US" sz="1400" b="1" i="0" baseline="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7.4864270438417549E-2"/>
                  <c:y val="-0.116287650030196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Sheet1!$C$193:$I$193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  ≥ 60</c:v>
                </c:pt>
              </c:strCache>
            </c:strRef>
          </c:cat>
          <c:val>
            <c:numRef>
              <c:f>Sheet1!$C$194:$I$194</c:f>
              <c:numCache>
                <c:formatCode>General</c:formatCode>
                <c:ptCount val="7"/>
                <c:pt idx="0">
                  <c:v>38</c:v>
                </c:pt>
                <c:pt idx="1">
                  <c:v>117</c:v>
                </c:pt>
                <c:pt idx="2">
                  <c:v>136</c:v>
                </c:pt>
                <c:pt idx="3">
                  <c:v>55</c:v>
                </c:pt>
                <c:pt idx="4">
                  <c:v>22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15262977544473608"/>
          <c:y val="0.21182920521157875"/>
          <c:w val="0.71943168562263049"/>
          <c:h val="4.5184702285964835E-2"/>
        </c:manualLayout>
      </c:layout>
      <c:overlay val="0"/>
      <c:txPr>
        <a:bodyPr/>
        <a:lstStyle/>
        <a:p>
          <a:pPr>
            <a:defRPr lang="ru-RU"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dirty="0"/>
              <a:t>Number of groups  (%)</a:t>
            </a:r>
            <a:endParaRPr lang="ru-RU" sz="2400" dirty="0"/>
          </a:p>
          <a:p>
            <a:pPr>
              <a:defRPr lang="ru-RU"/>
            </a:pPr>
            <a:r>
              <a:rPr lang="en-US" sz="2000" dirty="0"/>
              <a:t>(A</a:t>
            </a:r>
            <a:r>
              <a:rPr lang="az-Latn-AZ" sz="2000" dirty="0"/>
              <a:t>ccording to the number of students</a:t>
            </a:r>
            <a:r>
              <a:rPr lang="en-US" sz="2000" dirty="0"/>
              <a:t>)</a:t>
            </a:r>
            <a:endParaRPr lang="ru-RU" sz="2000" dirty="0"/>
          </a:p>
          <a:p>
            <a:pPr>
              <a:defRPr lang="ru-RU"/>
            </a:pPr>
            <a:r>
              <a:rPr lang="en-US" dirty="0"/>
              <a:t> </a:t>
            </a:r>
          </a:p>
          <a:p>
            <a:pPr>
              <a:defRPr lang="ru-RU"/>
            </a:pPr>
            <a:r>
              <a:rPr lang="en-US" dirty="0"/>
              <a:t>by schools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Sheet1!$F$424</c:f>
              <c:strCache>
                <c:ptCount val="1"/>
                <c:pt idx="0">
                  <c:v>2-9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Sheet1!$F$425:$F$428</c:f>
              <c:numCache>
                <c:formatCode>General</c:formatCode>
                <c:ptCount val="4"/>
                <c:pt idx="0">
                  <c:v>23</c:v>
                </c:pt>
                <c:pt idx="1">
                  <c:v>9.6</c:v>
                </c:pt>
                <c:pt idx="2">
                  <c:v>10.9</c:v>
                </c:pt>
                <c:pt idx="3">
                  <c:v>2.1</c:v>
                </c:pt>
              </c:numCache>
            </c:numRef>
          </c:val>
        </c:ser>
        <c:ser>
          <c:idx val="1"/>
          <c:order val="1"/>
          <c:tx>
            <c:strRef>
              <c:f>Sheet1!$G$424</c:f>
              <c:strCache>
                <c:ptCount val="1"/>
                <c:pt idx="0">
                  <c:v>10-19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Sheet1!$G$425:$G$428</c:f>
              <c:numCache>
                <c:formatCode>General</c:formatCode>
                <c:ptCount val="4"/>
                <c:pt idx="0">
                  <c:v>36.1</c:v>
                </c:pt>
                <c:pt idx="1">
                  <c:v>28.7</c:v>
                </c:pt>
                <c:pt idx="2">
                  <c:v>30.2</c:v>
                </c:pt>
                <c:pt idx="3">
                  <c:v>33.300000000000004</c:v>
                </c:pt>
              </c:numCache>
            </c:numRef>
          </c:val>
        </c:ser>
        <c:ser>
          <c:idx val="2"/>
          <c:order val="2"/>
          <c:tx>
            <c:strRef>
              <c:f>Sheet1!$H$424</c:f>
              <c:strCache>
                <c:ptCount val="1"/>
                <c:pt idx="0">
                  <c:v>20-29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Sheet1!$H$425:$H$428</c:f>
              <c:numCache>
                <c:formatCode>General</c:formatCode>
                <c:ptCount val="4"/>
                <c:pt idx="0">
                  <c:v>24.6</c:v>
                </c:pt>
                <c:pt idx="1">
                  <c:v>40.4</c:v>
                </c:pt>
                <c:pt idx="2">
                  <c:v>35.200000000000003</c:v>
                </c:pt>
                <c:pt idx="3">
                  <c:v>42.7</c:v>
                </c:pt>
              </c:numCache>
            </c:numRef>
          </c:val>
        </c:ser>
        <c:ser>
          <c:idx val="3"/>
          <c:order val="3"/>
          <c:tx>
            <c:strRef>
              <c:f>Sheet1!$I$424</c:f>
              <c:strCache>
                <c:ptCount val="1"/>
                <c:pt idx="0">
                  <c:v>30-39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Sheet1!$I$425:$I$428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10.6</c:v>
                </c:pt>
                <c:pt idx="2">
                  <c:v>15.1</c:v>
                </c:pt>
                <c:pt idx="3">
                  <c:v>17.7</c:v>
                </c:pt>
              </c:numCache>
            </c:numRef>
          </c:val>
        </c:ser>
        <c:ser>
          <c:idx val="4"/>
          <c:order val="4"/>
          <c:tx>
            <c:strRef>
              <c:f>Sheet1!$J$424</c:f>
              <c:strCache>
                <c:ptCount val="1"/>
                <c:pt idx="0">
                  <c:v>40-49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Sheet1!$J$425:$J$428</c:f>
              <c:numCache>
                <c:formatCode>General</c:formatCode>
                <c:ptCount val="4"/>
                <c:pt idx="1">
                  <c:v>10.6</c:v>
                </c:pt>
                <c:pt idx="2">
                  <c:v>6.7</c:v>
                </c:pt>
                <c:pt idx="3">
                  <c:v>4.2</c:v>
                </c:pt>
              </c:numCache>
            </c:numRef>
          </c:val>
        </c:ser>
        <c:ser>
          <c:idx val="5"/>
          <c:order val="5"/>
          <c:tx>
            <c:strRef>
              <c:f>Sheet1!$K$424</c:f>
              <c:strCache>
                <c:ptCount val="1"/>
                <c:pt idx="0">
                  <c:v>50-59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Sheet1!$K$425:$K$428</c:f>
              <c:numCache>
                <c:formatCode>General</c:formatCode>
                <c:ptCount val="4"/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Sheet1!$L$424</c:f>
              <c:strCache>
                <c:ptCount val="1"/>
                <c:pt idx="0">
                  <c:v>≥ 60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Sheet1!$E$425:$E$428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</c:v>
                </c:pt>
                <c:pt idx="3">
                  <c:v>Education</c:v>
                </c:pt>
              </c:strCache>
            </c:strRef>
          </c:cat>
          <c:val>
            <c:numRef>
              <c:f>Sheet1!$L$425:$L$428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3954136"/>
        <c:axId val="253954528"/>
      </c:barChart>
      <c:catAx>
        <c:axId val="253954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253954528"/>
        <c:crosses val="autoZero"/>
        <c:auto val="1"/>
        <c:lblAlgn val="ctr"/>
        <c:lblOffset val="100"/>
        <c:noMultiLvlLbl val="0"/>
      </c:catAx>
      <c:valAx>
        <c:axId val="253954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39541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Number of groups  (%)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 (A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ccording to the number of students)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(University-wide) 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Sheet1!$D$455</c:f>
              <c:strCache>
                <c:ptCount val="1"/>
                <c:pt idx="0">
                  <c:v>Total: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Sheet1!$E$454:$K$454</c:f>
              <c:strCache>
                <c:ptCount val="7"/>
                <c:pt idx="0">
                  <c:v>2-9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≥ 60</c:v>
                </c:pt>
              </c:strCache>
            </c:strRef>
          </c:cat>
          <c:val>
            <c:numRef>
              <c:f>Sheet1!$E$455:$K$455</c:f>
              <c:numCache>
                <c:formatCode>General</c:formatCode>
                <c:ptCount val="7"/>
                <c:pt idx="0">
                  <c:v>10.3</c:v>
                </c:pt>
                <c:pt idx="1">
                  <c:v>31.6</c:v>
                </c:pt>
                <c:pt idx="2">
                  <c:v>36.800000000000004</c:v>
                </c:pt>
                <c:pt idx="3">
                  <c:v>14.9</c:v>
                </c:pt>
                <c:pt idx="4">
                  <c:v>5.9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6184496"/>
        <c:axId val="256186456"/>
      </c:barChart>
      <c:catAx>
        <c:axId val="256184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186456"/>
        <c:crosses val="autoZero"/>
        <c:auto val="1"/>
        <c:lblAlgn val="ctr"/>
        <c:lblOffset val="100"/>
        <c:noMultiLvlLbl val="0"/>
      </c:catAx>
      <c:valAx>
        <c:axId val="256186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184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2D69-6C8E-472D-8038-ECABFA2BEF93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6BB7-70FA-4777-8603-FBBC8763A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CLASS SİZE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>
            <a:normAutofit/>
          </a:bodyPr>
          <a:lstStyle/>
          <a:p>
            <a:r>
              <a:rPr lang="az-Latn-AZ" dirty="0" smtClean="0"/>
              <a:t>The number of groups depending on the number of students in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(By schools)</a:t>
            </a:r>
            <a:endParaRPr lang="ru-RU" dirty="0" smtClean="0"/>
          </a:p>
          <a:p>
            <a:r>
              <a:rPr lang="en-US" dirty="0" smtClean="0"/>
              <a:t>(Spring 2015)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SİZE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(in % - Schools)</a:t>
            </a:r>
            <a:endParaRPr lang="ru-RU" sz="3200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85720" y="1500174"/>
          <a:ext cx="8359805" cy="4572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685467" imgH="2590336" progId="Word.Document.12">
                  <p:embed/>
                </p:oleObj>
              </mc:Choice>
              <mc:Fallback>
                <p:oleObj name="Document" r:id="rId4" imgW="8685467" imgH="2590336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500174"/>
                        <a:ext cx="8359805" cy="4572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472518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CLASS SİZE</vt:lpstr>
      <vt:lpstr>CLASS  SİZE  (in % - Schools)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SİZE</dc:title>
  <dc:creator>grasulova</dc:creator>
  <cp:lastModifiedBy>Gunel</cp:lastModifiedBy>
  <cp:revision>8</cp:revision>
  <dcterms:created xsi:type="dcterms:W3CDTF">2015-05-01T12:01:22Z</dcterms:created>
  <dcterms:modified xsi:type="dcterms:W3CDTF">2016-05-04T07:09:33Z</dcterms:modified>
</cp:coreProperties>
</file>