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ezunlar%20yaz%202015\mezunlar%20yaz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ezunlar%20yaz%202015\mezunlar%20yaz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ezunlar%20yaz%202015\mezunlar%20yaz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ezunlar%20yaz%202015\mezunlar%20yaz%20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ezunlar%20yaz%202015\mezunlar%20yaz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Alumni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(Ba</a:t>
            </a:r>
            <a:r>
              <a:rPr lang="en-US" sz="2400" b="1" i="0" baseline="0" dirty="0" err="1">
                <a:latin typeface="Times New Roman" pitchFamily="18" charset="0"/>
                <a:cs typeface="Times New Roman" pitchFamily="18" charset="0"/>
              </a:rPr>
              <a:t>chelor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'mezunlar 2014-2015 tedris ili'!$H$3</c:f>
              <c:strCache>
                <c:ptCount val="1"/>
                <c:pt idx="0">
                  <c:v>BS</c:v>
                </c:pt>
              </c:strCache>
            </c:strRef>
          </c:tx>
          <c:dLbls>
            <c:dLbl>
              <c:idx val="1"/>
              <c:layout>
                <c:manualLayout>
                  <c:x val="-0.20445203898123876"/>
                  <c:y val="1.94684654566774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794977884708856"/>
                  <c:y val="-0.186306348738437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430158209390493"/>
                  <c:y val="0.133324001231837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'mezunlar 2014-2015 tedris ili'!$G$4:$G$7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'mezunlar 2014-2015 tedris ili'!$H$4:$H$7</c:f>
              <c:numCache>
                <c:formatCode>General</c:formatCode>
                <c:ptCount val="4"/>
                <c:pt idx="0">
                  <c:v>23</c:v>
                </c:pt>
                <c:pt idx="1">
                  <c:v>54</c:v>
                </c:pt>
                <c:pt idx="2">
                  <c:v>65</c:v>
                </c:pt>
                <c:pt idx="3">
                  <c:v>60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Alumni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(Ma</a:t>
            </a:r>
            <a:r>
              <a:rPr lang="en-US" sz="2400" b="1" i="0" baseline="0" dirty="0" err="1">
                <a:latin typeface="Times New Roman" pitchFamily="18" charset="0"/>
                <a:cs typeface="Times New Roman" pitchFamily="18" charset="0"/>
              </a:rPr>
              <a:t>ster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'mezunlar 2014-2015 tedris ili'!$D$20</c:f>
              <c:strCache>
                <c:ptCount val="1"/>
                <c:pt idx="0">
                  <c:v>MS</c:v>
                </c:pt>
              </c:strCache>
            </c:strRef>
          </c:tx>
          <c:dLbls>
            <c:dLbl>
              <c:idx val="0"/>
              <c:layout>
                <c:manualLayout>
                  <c:x val="5.5074001166520864E-2"/>
                  <c:y val="3.83691060097140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3878657528919988"/>
                  <c:y val="-0.241631324177404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3675336589870721"/>
                  <c:y val="9.223587364516670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'mezunlar 2014-2015 tedris ili'!$C$21:$C$24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'mezunlar 2014-2015 tedris ili'!$D$21:$D$24</c:f>
              <c:numCache>
                <c:formatCode>General</c:formatCode>
                <c:ptCount val="4"/>
                <c:pt idx="0">
                  <c:v>2</c:v>
                </c:pt>
                <c:pt idx="1">
                  <c:v>25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Alumni</a:t>
            </a:r>
            <a:endParaRPr lang="ru-RU" sz="28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(General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: BS+MS</a:t>
            </a: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'mezunlar 2014-2015 tedris ili'!$D$40</c:f>
              <c:strCache>
                <c:ptCount val="1"/>
                <c:pt idx="0">
                  <c:v>Total</c:v>
                </c:pt>
              </c:strCache>
            </c:strRef>
          </c:tx>
          <c:dLbls>
            <c:dLbl>
              <c:idx val="1"/>
              <c:layout>
                <c:manualLayout>
                  <c:x val="-0.19294686254495971"/>
                  <c:y val="-1.38640814870494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4183125546806649"/>
                  <c:y val="-0.216664021267939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939760134149919"/>
                  <c:y val="0.149854580091683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'mezunlar 2014-2015 tedris ili'!$C$41:$C$44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'mezunlar 2014-2015 tedris ili'!$D$41:$D$44</c:f>
              <c:numCache>
                <c:formatCode>General</c:formatCode>
                <c:ptCount val="4"/>
                <c:pt idx="0">
                  <c:v>25</c:v>
                </c:pt>
                <c:pt idx="1">
                  <c:v>79</c:v>
                </c:pt>
                <c:pt idx="2">
                  <c:v>69</c:v>
                </c:pt>
                <c:pt idx="3">
                  <c:v>61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Alumni (%)</a:t>
            </a:r>
            <a:endParaRPr lang="ru-RU" sz="2800" b="1" i="0" baseline="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By schools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 sz="600" b="1" i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az-Latn-AZ" sz="2000" b="1" i="0" baseline="0" dirty="0" smtClean="0"/>
              <a:t>(2014-2015 </a:t>
            </a:r>
            <a:r>
              <a:rPr lang="en-US" sz="2000" b="1" i="0" baseline="0" dirty="0" smtClean="0"/>
              <a:t>academic year)</a:t>
            </a:r>
            <a:endParaRPr lang="ru-RU" sz="2000" b="1" i="0" baseline="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3028932147370482"/>
          <c:y val="1.333324001231837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'mezunlar 2014-2015 tedris ili'!$E$90</c:f>
              <c:strCache>
                <c:ptCount val="1"/>
                <c:pt idx="0">
                  <c:v>BS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'mezunlar 2014-2015 tedris ili'!$D$91:$D$94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'mezunlar 2014-2015 tedris ili'!$E$91:$E$94</c:f>
              <c:numCache>
                <c:formatCode>General</c:formatCode>
                <c:ptCount val="4"/>
                <c:pt idx="0">
                  <c:v>11.4</c:v>
                </c:pt>
                <c:pt idx="1">
                  <c:v>26.7</c:v>
                </c:pt>
                <c:pt idx="2">
                  <c:v>32.200000000000003</c:v>
                </c:pt>
                <c:pt idx="3">
                  <c:v>29.7</c:v>
                </c:pt>
              </c:numCache>
            </c:numRef>
          </c:val>
        </c:ser>
        <c:ser>
          <c:idx val="1"/>
          <c:order val="1"/>
          <c:tx>
            <c:strRef>
              <c:f>'mezunlar 2014-2015 tedris ili'!$F$90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'mezunlar 2014-2015 tedris ili'!$D$91:$D$94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'mezunlar 2014-2015 tedris ili'!$F$91:$F$94</c:f>
              <c:numCache>
                <c:formatCode>General</c:formatCode>
                <c:ptCount val="4"/>
                <c:pt idx="0">
                  <c:v>6.3</c:v>
                </c:pt>
                <c:pt idx="1">
                  <c:v>78.099999999999994</c:v>
                </c:pt>
                <c:pt idx="2">
                  <c:v>12.5</c:v>
                </c:pt>
                <c:pt idx="3">
                  <c:v>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2865248"/>
        <c:axId val="252863288"/>
      </c:barChart>
      <c:catAx>
        <c:axId val="252865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2863288"/>
        <c:crosses val="autoZero"/>
        <c:auto val="1"/>
        <c:lblAlgn val="ctr"/>
        <c:lblOffset val="100"/>
        <c:noMultiLvlLbl val="0"/>
      </c:catAx>
      <c:valAx>
        <c:axId val="252863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286524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Alumni (%)</a:t>
            </a:r>
            <a:endParaRPr lang="ru-RU" sz="2800" b="1" i="0" baseline="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(General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: BS+MS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 sz="300" b="1" i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az-Latn-AZ" sz="2000" b="1" i="0" baseline="0" dirty="0" smtClean="0"/>
              <a:t>(2014-2015 </a:t>
            </a:r>
            <a:r>
              <a:rPr lang="en-US" sz="2000" b="1" i="0" baseline="0" dirty="0" smtClean="0"/>
              <a:t>academic year)</a:t>
            </a:r>
            <a:endParaRPr lang="ru-RU" sz="2000" b="1" i="0" baseline="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 sz="18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0555555555555582E-2"/>
          <c:y val="0.21747703412073527"/>
          <c:w val="0.93888888888888988"/>
          <c:h val="0.59879228638086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'mezunlar 2014-2015 tedris ili'!$E$103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'mezunlar 2014-2015 tedris ili'!$D$104:$D$107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'mezunlar 2014-2015 tedris ili'!$E$104:$E$107</c:f>
              <c:numCache>
                <c:formatCode>General</c:formatCode>
                <c:ptCount val="4"/>
                <c:pt idx="0">
                  <c:v>10.7</c:v>
                </c:pt>
                <c:pt idx="1">
                  <c:v>33.800000000000004</c:v>
                </c:pt>
                <c:pt idx="2">
                  <c:v>29.5</c:v>
                </c:pt>
                <c:pt idx="3">
                  <c:v>26.1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2867208"/>
        <c:axId val="252867600"/>
      </c:barChart>
      <c:catAx>
        <c:axId val="252867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2867600"/>
        <c:crosses val="autoZero"/>
        <c:auto val="1"/>
        <c:lblAlgn val="ctr"/>
        <c:lblOffset val="100"/>
        <c:noMultiLvlLbl val="0"/>
      </c:catAx>
      <c:valAx>
        <c:axId val="252867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2867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7AFF-6C1D-4709-9859-C87A874EDB2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0373-7602-4216-9174-261C9C583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ALUMNI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  <a:t>By schools</a:t>
            </a:r>
            <a:endParaRPr lang="ru-R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995486"/>
          </a:xfrm>
        </p:spPr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2014 -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academic year</a:t>
            </a:r>
            <a:r>
              <a:rPr lang="az-Latn-AZ" b="1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Alumni (in %)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By schools</a:t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2014 -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 academic years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102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657350" y="1995488"/>
          <a:ext cx="601027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4744782" imgH="2060176" progId="Word.Document.12">
                  <p:embed/>
                </p:oleObj>
              </mc:Choice>
              <mc:Fallback>
                <p:oleObj name="Document" r:id="rId4" imgW="4744782" imgH="2060176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1995488"/>
                        <a:ext cx="6010275" cy="260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2296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Document</vt:lpstr>
      <vt:lpstr>ALUMNI By schools</vt:lpstr>
      <vt:lpstr>Alumni (in %)     By schools  (2014 -2015 academic years)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ALUMNI University-wide</dc:title>
  <dc:creator>grasulova</dc:creator>
  <cp:lastModifiedBy>Gunel</cp:lastModifiedBy>
  <cp:revision>11</cp:revision>
  <dcterms:created xsi:type="dcterms:W3CDTF">2015-06-30T07:40:15Z</dcterms:created>
  <dcterms:modified xsi:type="dcterms:W3CDTF">2016-05-04T07:10:55Z</dcterms:modified>
</cp:coreProperties>
</file>