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&#399;ZUNLAR%20(Pay&#305;z%202014)\M&#399;ZUNLAR%20(Pay&#305;z%202014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&#399;ZUNLAR%20(Pay&#305;z%202014)\M&#399;ZUNLAR%20(Pay&#305;z%202014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&#399;ZUNLAR%20(Pay&#305;z%202014)\M&#399;ZUNLAR%20(Pay&#305;z%202014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&#399;ZUNLAR%20(Pay&#305;z%202014)\M&#399;ZUNLAR%20(Pay&#305;z%202014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&#399;ZUNLAR%20(Pay&#305;z%202014)\M&#399;ZUNLAR%20(Pay&#305;z%202014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&#399;ZUNLAR%20(Pay&#305;z%202014)\M&#399;ZUNLAR%20(Pay&#305;z%20201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Alumni</a:t>
            </a: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 (%)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(Ba</a:t>
            </a:r>
            <a:r>
              <a:rPr lang="en-US" sz="2000" b="1" i="0" baseline="0" dirty="0" err="1">
                <a:latin typeface="Times New Roman" pitchFamily="18" charset="0"/>
                <a:cs typeface="Times New Roman" pitchFamily="18" charset="0"/>
              </a:rPr>
              <a:t>chelor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Sheet1!$D$250</c:f>
              <c:strCache>
                <c:ptCount val="1"/>
                <c:pt idx="0">
                  <c:v>BS</c:v>
                </c:pt>
              </c:strCache>
            </c:strRef>
          </c:tx>
          <c:dLbls>
            <c:dLbl>
              <c:idx val="0"/>
              <c:layout>
                <c:manualLayout>
                  <c:x val="-6.6183228832507171E-2"/>
                  <c:y val="0.123368585561753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5283610382035533E-2"/>
                  <c:y val="-6.2694607052144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5730047632935"/>
                  <c:y val="-3.90293148011691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7282857003985707E-2"/>
                  <c:y val="0.1199605408011135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Sheet1!$C$251:$C$254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Sheet1!$D$251:$D$254</c:f>
              <c:numCache>
                <c:formatCode>General</c:formatCode>
                <c:ptCount val="4"/>
                <c:pt idx="0">
                  <c:v>16.3</c:v>
                </c:pt>
                <c:pt idx="1">
                  <c:v>32.700000000000003</c:v>
                </c:pt>
                <c:pt idx="2">
                  <c:v>36.700000000000003</c:v>
                </c:pt>
                <c:pt idx="3">
                  <c:v>14.3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101111840186645"/>
          <c:y val="0.14439130406897421"/>
          <c:w val="0.77977763196267169"/>
          <c:h val="0.1003526262884172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Alumni</a:t>
            </a: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i="0" u="none" strike="noStrike" baseline="0" dirty="0" smtClean="0"/>
              <a:t>(%)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(Ma</a:t>
            </a:r>
            <a:r>
              <a:rPr lang="en-US" sz="2000" b="1" i="0" baseline="0" dirty="0" err="1">
                <a:latin typeface="Times New Roman" pitchFamily="18" charset="0"/>
                <a:cs typeface="Times New Roman" pitchFamily="18" charset="0"/>
              </a:rPr>
              <a:t>ster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5235333430543408"/>
          <c:y val="1.240301396494732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Sheet1!$D$266</c:f>
              <c:strCache>
                <c:ptCount val="1"/>
                <c:pt idx="0">
                  <c:v>MS</c:v>
                </c:pt>
              </c:strCache>
            </c:strRef>
          </c:tx>
          <c:dLbls>
            <c:dLbl>
              <c:idx val="0"/>
              <c:layout>
                <c:manualLayout>
                  <c:x val="-6.9312967823466728E-2"/>
                  <c:y val="9.93547058526812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0825313502478856E-2"/>
                  <c:y val="-0.1329858552535215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427055993000876"/>
                  <c:y val="1.95091105091578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6359847380188602E-2"/>
                  <c:y val="0.1001350841402761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Sheet1!$C$267:$C$270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Sheet1!$D$267:$D$270</c:f>
              <c:numCache>
                <c:formatCode>General</c:formatCode>
                <c:ptCount val="4"/>
                <c:pt idx="0">
                  <c:v>18.2</c:v>
                </c:pt>
                <c:pt idx="1">
                  <c:v>45.5</c:v>
                </c:pt>
                <c:pt idx="2">
                  <c:v>27.3</c:v>
                </c:pt>
                <c:pt idx="3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8.387661611742997E-2"/>
          <c:y val="0.14439130406897421"/>
          <c:w val="0.8137282492466219"/>
          <c:h val="0.1003526262884172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Alumni</a:t>
            </a: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i="0" u="none" strike="noStrike" baseline="0" dirty="0" smtClean="0"/>
              <a:t>(%)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az-Latn-AZ" sz="2400" b="1" i="0" u="none" strike="noStrike" baseline="0" dirty="0" smtClean="0"/>
              <a:t>: BS+MS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1"/>
          <c:order val="1"/>
          <c:tx>
            <c:strRef>
              <c:f>Sheet1!$D$444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0"/>
              <c:layout>
                <c:manualLayout>
                  <c:x val="-5.1272601341498983E-2"/>
                  <c:y val="0.121002489687548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10731991834354"/>
                  <c:y val="-0.105116886002887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894587829299116"/>
                  <c:y val="-2.85354629236243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878450957519199E-2"/>
                  <c:y val="9.92616220809267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Sheet1!$C$445:$C$448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Sheet1!$D$445:$D$448</c:f>
              <c:numCache>
                <c:formatCode>General</c:formatCode>
                <c:ptCount val="4"/>
                <c:pt idx="0">
                  <c:v>10</c:v>
                </c:pt>
                <c:pt idx="1">
                  <c:v>21</c:v>
                </c:pt>
                <c:pt idx="2">
                  <c:v>21</c:v>
                </c:pt>
                <c:pt idx="3">
                  <c:v>8</c:v>
                </c:pt>
              </c:numCache>
            </c:numRef>
          </c:val>
        </c:ser>
        <c:ser>
          <c:idx val="0"/>
          <c:order val="0"/>
          <c:tx>
            <c:strRef>
              <c:f>Sheet1!$D$444</c:f>
              <c:strCache>
                <c:ptCount val="1"/>
                <c:pt idx="0">
                  <c:v>Total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Sheet1!$C$445:$C$448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Sheet1!$D$445:$D$448</c:f>
              <c:numCache>
                <c:formatCode>General</c:formatCode>
                <c:ptCount val="4"/>
                <c:pt idx="0">
                  <c:v>10</c:v>
                </c:pt>
                <c:pt idx="1">
                  <c:v>21</c:v>
                </c:pt>
                <c:pt idx="2">
                  <c:v>21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0085192475940508"/>
          <c:y val="0.14439130406897421"/>
          <c:w val="0.79675294060464652"/>
          <c:h val="0.1003526262884172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Alumni</a:t>
            </a: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i="0" u="none" strike="noStrike" baseline="0" dirty="0" smtClean="0"/>
              <a:t>(%)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(Ba</a:t>
            </a:r>
            <a:r>
              <a:rPr lang="en-US" sz="2000" b="1" i="0" baseline="0" dirty="0" err="1">
                <a:latin typeface="Times New Roman" pitchFamily="18" charset="0"/>
                <a:cs typeface="Times New Roman" pitchFamily="18" charset="0"/>
              </a:rPr>
              <a:t>chelo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r)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Sheet1!$C$282</c:f>
              <c:strCache>
                <c:ptCount val="1"/>
                <c:pt idx="0">
                  <c:v>BS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Sheet1!$B$283:$B$286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Sheet1!$C$283:$C$286</c:f>
              <c:numCache>
                <c:formatCode>General</c:formatCode>
                <c:ptCount val="4"/>
                <c:pt idx="0">
                  <c:v>16.3</c:v>
                </c:pt>
                <c:pt idx="1">
                  <c:v>32.700000000000003</c:v>
                </c:pt>
                <c:pt idx="2">
                  <c:v>36.700000000000003</c:v>
                </c:pt>
                <c:pt idx="3">
                  <c:v>14.3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2711368"/>
        <c:axId val="242710976"/>
      </c:barChart>
      <c:catAx>
        <c:axId val="242711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2710976"/>
        <c:crosses val="autoZero"/>
        <c:auto val="1"/>
        <c:lblAlgn val="ctr"/>
        <c:lblOffset val="100"/>
        <c:noMultiLvlLbl val="0"/>
      </c:catAx>
      <c:valAx>
        <c:axId val="242710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2711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Alumni</a:t>
            </a: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i="0" u="none" strike="noStrike" baseline="0" dirty="0" smtClean="0"/>
              <a:t>(%)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(Ma</a:t>
            </a:r>
            <a:r>
              <a:rPr lang="en-US" sz="2000" b="1" i="0" baseline="0" dirty="0" err="1">
                <a:latin typeface="Times New Roman" pitchFamily="18" charset="0"/>
                <a:cs typeface="Times New Roman" pitchFamily="18" charset="0"/>
              </a:rPr>
              <a:t>ster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Sheet1!$D$301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Sheet1!$C$302:$C$305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Sheet1!$D$302:$D$305</c:f>
              <c:numCache>
                <c:formatCode>General</c:formatCode>
                <c:ptCount val="4"/>
                <c:pt idx="0">
                  <c:v>18.2</c:v>
                </c:pt>
                <c:pt idx="1">
                  <c:v>45.5</c:v>
                </c:pt>
                <c:pt idx="2">
                  <c:v>27.3</c:v>
                </c:pt>
                <c:pt idx="3">
                  <c:v>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416168"/>
        <c:axId val="245416952"/>
      </c:barChart>
      <c:catAx>
        <c:axId val="245416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416952"/>
        <c:crosses val="autoZero"/>
        <c:auto val="1"/>
        <c:lblAlgn val="ctr"/>
        <c:lblOffset val="100"/>
        <c:noMultiLvlLbl val="0"/>
      </c:catAx>
      <c:valAx>
        <c:axId val="245416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5416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Alumni</a:t>
            </a: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i="0" u="none" strike="noStrike" baseline="0" dirty="0" smtClean="0"/>
              <a:t>(%)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(General</a:t>
            </a:r>
            <a:r>
              <a:rPr lang="az-Latn-AZ" sz="2400" b="1" i="0" u="none" strike="noStrike" baseline="0" dirty="0" smtClean="0"/>
              <a:t>: BS+MS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1841814912024896"/>
          <c:y val="1.30080390364081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6234567901234605E-2"/>
          <c:y val="0.1662629557675489"/>
          <c:w val="0.96604938271604934"/>
          <c:h val="0.62724934942733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Sheet1!$D$333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Sheet1!$C$334:$C$337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Sheet1!$D$334:$D$337</c:f>
              <c:numCache>
                <c:formatCode>_-* #,##0.0_р_._-;\-* #,##0.0_р_._-;_-* "-"??_р_._-;_-@_-</c:formatCode>
                <c:ptCount val="4"/>
                <c:pt idx="0" formatCode="General">
                  <c:v>16.7</c:v>
                </c:pt>
                <c:pt idx="1">
                  <c:v>35</c:v>
                </c:pt>
                <c:pt idx="2">
                  <c:v>35</c:v>
                </c:pt>
                <c:pt idx="3" formatCode="General">
                  <c:v>13.3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412640"/>
        <c:axId val="245410288"/>
      </c:barChart>
      <c:catAx>
        <c:axId val="245412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410288"/>
        <c:crosses val="autoZero"/>
        <c:auto val="1"/>
        <c:lblAlgn val="ctr"/>
        <c:lblOffset val="100"/>
        <c:noMultiLvlLbl val="0"/>
      </c:catAx>
      <c:valAx>
        <c:axId val="245410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5412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F420-1BB0-4D8F-82F6-9E62A358B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6E45-D98C-4B11-9800-0AA436F4D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ALUMNI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</a:p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Fall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2014)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Alumni (in %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  - University-</a:t>
            </a:r>
            <a:r>
              <a:rPr lang="en-US" sz="2700" b="1" smtClean="0">
                <a:latin typeface="Times New Roman" pitchFamily="18" charset="0"/>
                <a:cs typeface="Times New Roman" pitchFamily="18" charset="0"/>
              </a:rPr>
              <a:t>wide)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500034" y="1571612"/>
          <a:ext cx="8286808" cy="285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409613" imgH="1104591" progId="Word.Document.12">
                  <p:embed/>
                </p:oleObj>
              </mc:Choice>
              <mc:Fallback>
                <p:oleObj name="Document" r:id="rId4" imgW="6409613" imgH="1104591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571612"/>
                        <a:ext cx="8286808" cy="2857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54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Document</vt:lpstr>
      <vt:lpstr>ALUMNI</vt:lpstr>
      <vt:lpstr>Alumni (in %  - University-wide) By schools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ALUMNI</dc:title>
  <dc:creator>grasulova</dc:creator>
  <cp:lastModifiedBy>Gunel</cp:lastModifiedBy>
  <cp:revision>25</cp:revision>
  <dcterms:created xsi:type="dcterms:W3CDTF">2015-05-04T07:09:01Z</dcterms:created>
  <dcterms:modified xsi:type="dcterms:W3CDTF">2016-05-04T07:07:07Z</dcterms:modified>
</cp:coreProperties>
</file>