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mezunlar%20yaz%202015\mezunlar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(Ba</a:t>
            </a:r>
            <a:r>
              <a:rPr lang="en-US" sz="2400" b="1" i="0" baseline="0" dirty="0" err="1">
                <a:latin typeface="Times New Roman" pitchFamily="18" charset="0"/>
                <a:cs typeface="Times New Roman" pitchFamily="18" charset="0"/>
              </a:rPr>
              <a:t>chelor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Sheet1!$D$68</c:f>
              <c:strCache>
                <c:ptCount val="1"/>
                <c:pt idx="0">
                  <c:v>BS</c:v>
                </c:pt>
              </c:strCache>
            </c:strRef>
          </c:tx>
          <c:dLbls>
            <c:dLbl>
              <c:idx val="1"/>
              <c:layout>
                <c:manualLayout>
                  <c:x val="-0.18163264314182972"/>
                  <c:y val="5.08626978885847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08880139982509E-3"/>
                  <c:y val="-0.162777101657875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4770839408962799"/>
                  <c:y val="0.100341060862319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Sheet1!$C$69:$C$72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Sheet1!$D$69:$D$72</c:f>
              <c:numCache>
                <c:formatCode>General</c:formatCode>
                <c:ptCount val="4"/>
                <c:pt idx="0">
                  <c:v>15</c:v>
                </c:pt>
                <c:pt idx="1">
                  <c:v>38</c:v>
                </c:pt>
                <c:pt idx="2">
                  <c:v>47</c:v>
                </c:pt>
                <c:pt idx="3">
                  <c:v>53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(Ma</a:t>
            </a:r>
            <a:r>
              <a:rPr lang="en-US" sz="2400" b="1" i="0" baseline="0" dirty="0" err="1">
                <a:latin typeface="Times New Roman" pitchFamily="18" charset="0"/>
                <a:cs typeface="Times New Roman" pitchFamily="18" charset="0"/>
              </a:rPr>
              <a:t>ster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Sheet1!$E$68:$E$69</c:f>
              <c:strCache>
                <c:ptCount val="1"/>
                <c:pt idx="0">
                  <c:v>MS</c:v>
                </c:pt>
              </c:strCache>
            </c:strRef>
          </c:tx>
          <c:dLbls>
            <c:dLbl>
              <c:idx val="0"/>
              <c:layout>
                <c:manualLayout>
                  <c:x val="-5.94169825993974E-2"/>
                  <c:y val="-0.258180564694460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0762005443763968E-2"/>
                  <c:y val="3.92094990449212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Sheet1!$C$70:$C$72</c:f>
              <c:strCache>
                <c:ptCount val="3"/>
                <c:pt idx="0">
                  <c:v>Economics and Management</c:v>
                </c:pt>
                <c:pt idx="1">
                  <c:v>Humanities and Social Sciences</c:v>
                </c:pt>
                <c:pt idx="2">
                  <c:v>Education</c:v>
                </c:pt>
              </c:strCache>
            </c:strRef>
          </c:cat>
          <c:val>
            <c:numRef>
              <c:f>Sheet1!$E$70:$E$72</c:f>
              <c:numCache>
                <c:formatCode>General</c:formatCode>
                <c:ptCount val="3"/>
                <c:pt idx="0">
                  <c:v>20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(General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: BS+MS</a:t>
            </a: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Sheet1!$D$97</c:f>
              <c:strCache>
                <c:ptCount val="1"/>
                <c:pt idx="0">
                  <c:v>Total</c:v>
                </c:pt>
              </c:strCache>
            </c:strRef>
          </c:tx>
          <c:dLbls>
            <c:dLbl>
              <c:idx val="0"/>
              <c:layout>
                <c:manualLayout>
                  <c:x val="0.10591498979294255"/>
                  <c:y val="4.567409297094736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9112022455526392"/>
                  <c:y val="-2.569548624459619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1668404296685157"/>
                  <c:y val="-0.192851177790873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3625352386507242"/>
                  <c:y val="0.150145375932328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Sheet1!$C$98:$C$101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Sheet1!$D$98:$D$101</c:f>
              <c:numCache>
                <c:formatCode>General</c:formatCode>
                <c:ptCount val="4"/>
                <c:pt idx="0">
                  <c:v>15</c:v>
                </c:pt>
                <c:pt idx="1">
                  <c:v>58</c:v>
                </c:pt>
                <c:pt idx="2">
                  <c:v>48</c:v>
                </c:pt>
                <c:pt idx="3">
                  <c:v>53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 (%)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By schools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u="none" strike="noStrike" baseline="0" dirty="0" smtClean="0"/>
              <a:t>(Spring 2015)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15E-2"/>
          <c:y val="0.32068683600431425"/>
          <c:w val="0.96604938271604934"/>
          <c:h val="0.612710455553200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Sheet1!$D$144</c:f>
              <c:strCache>
                <c:ptCount val="1"/>
                <c:pt idx="0">
                  <c:v>BS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Sheet1!$C$145:$C$148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Sheet1!$D$145:$D$148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24.8</c:v>
                </c:pt>
                <c:pt idx="2">
                  <c:v>30.7</c:v>
                </c:pt>
                <c:pt idx="3">
                  <c:v>34.6</c:v>
                </c:pt>
              </c:numCache>
            </c:numRef>
          </c:val>
        </c:ser>
        <c:ser>
          <c:idx val="1"/>
          <c:order val="1"/>
          <c:tx>
            <c:strRef>
              <c:f>Sheet1!$E$144</c:f>
              <c:strCache>
                <c:ptCount val="1"/>
                <c:pt idx="0">
                  <c:v>MS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Sheet1!$C$145:$C$148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Sheet1!$E$145:$E$148</c:f>
              <c:numCache>
                <c:formatCode>General</c:formatCode>
                <c:ptCount val="4"/>
                <c:pt idx="1">
                  <c:v>95.2</c:v>
                </c:pt>
                <c:pt idx="2">
                  <c:v>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366344"/>
        <c:axId val="244363208"/>
      </c:barChart>
      <c:catAx>
        <c:axId val="2443663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363208"/>
        <c:crosses val="autoZero"/>
        <c:auto val="1"/>
        <c:lblAlgn val="ctr"/>
        <c:lblOffset val="100"/>
        <c:noMultiLvlLbl val="0"/>
      </c:catAx>
      <c:valAx>
        <c:axId val="244363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3663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384587343248786"/>
          <c:y val="0.20061235250280302"/>
          <c:w val="0.15539455137552249"/>
          <c:h val="9.6794223162542561E-2"/>
        </c:manualLayout>
      </c:layout>
      <c:overlay val="0"/>
      <c:txPr>
        <a:bodyPr/>
        <a:lstStyle/>
        <a:p>
          <a:pPr>
            <a:defRPr lang="ru-RU"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800" b="1" i="0" baseline="0" dirty="0">
                <a:latin typeface="Times New Roman" pitchFamily="18" charset="0"/>
                <a:cs typeface="Times New Roman" pitchFamily="18" charset="0"/>
              </a:rPr>
              <a:t>Alumni (%)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(General</a:t>
            </a:r>
            <a:r>
              <a:rPr lang="az-Latn-AZ" sz="2400" b="1" i="0" baseline="0" dirty="0">
                <a:latin typeface="Times New Roman" pitchFamily="18" charset="0"/>
                <a:cs typeface="Times New Roman" pitchFamily="18" charset="0"/>
              </a:rPr>
              <a:t>: BS+MS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u="none" strike="noStrike" baseline="0" dirty="0" smtClean="0"/>
              <a:t>(Spring 2015)</a:t>
            </a:r>
            <a:endParaRPr lang="ru-RU" sz="28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1.6975308641975311E-2"/>
          <c:y val="0.2514006436791616"/>
          <c:w val="0.96604938271604934"/>
          <c:h val="0.61170757512120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Sheet1!$F$159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Sheet1!$E$160:$E$163</c:f>
              <c:strCache>
                <c:ptCount val="4"/>
                <c:pt idx="0">
                  <c:v>Engineering and Applied Science</c:v>
                </c:pt>
                <c:pt idx="1">
                  <c:v>Economics and Management</c:v>
                </c:pt>
                <c:pt idx="2">
                  <c:v>Humanities and Social Sciences</c:v>
                </c:pt>
                <c:pt idx="3">
                  <c:v>Education</c:v>
                </c:pt>
              </c:strCache>
            </c:strRef>
          </c:cat>
          <c:val>
            <c:numRef>
              <c:f>Sheet1!$F$160:$F$163</c:f>
              <c:numCache>
                <c:formatCode>General</c:formatCode>
                <c:ptCount val="4"/>
                <c:pt idx="0">
                  <c:v>8.6</c:v>
                </c:pt>
                <c:pt idx="1">
                  <c:v>33.300000000000004</c:v>
                </c:pt>
                <c:pt idx="2">
                  <c:v>27.6</c:v>
                </c:pt>
                <c:pt idx="3">
                  <c:v>30.5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363992"/>
        <c:axId val="244364384"/>
      </c:barChart>
      <c:catAx>
        <c:axId val="244363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6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364384"/>
        <c:crosses val="autoZero"/>
        <c:auto val="1"/>
        <c:lblAlgn val="ctr"/>
        <c:lblOffset val="100"/>
        <c:noMultiLvlLbl val="0"/>
      </c:catAx>
      <c:valAx>
        <c:axId val="244364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3639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F16FF-8BE1-415D-9594-835981E7E58A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9C21-9469-4F12-BC96-3097E8E95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ALUMNI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Spring 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Alumni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(in %)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By schools</a:t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Spring 2015)</a:t>
            </a:r>
            <a:endParaRPr lang="ru-RU" dirty="0"/>
          </a:p>
        </p:txBody>
      </p:sp>
      <p:graphicFrame>
        <p:nvGraphicFramePr>
          <p:cNvPr id="102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785918" y="2143116"/>
          <a:ext cx="5500726" cy="277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4744782" imgH="2060536" progId="Word.Document.12">
                  <p:embed/>
                </p:oleObj>
              </mc:Choice>
              <mc:Fallback>
                <p:oleObj name="Document" r:id="rId4" imgW="4744782" imgH="2060536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143116"/>
                        <a:ext cx="5500726" cy="27765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47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Document</vt:lpstr>
      <vt:lpstr>ALUMNI</vt:lpstr>
      <vt:lpstr>Alumni (in %) By schools (Spring 2015)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grasulova</dc:creator>
  <cp:lastModifiedBy>Gunel</cp:lastModifiedBy>
  <cp:revision>13</cp:revision>
  <dcterms:created xsi:type="dcterms:W3CDTF">2015-06-30T07:01:28Z</dcterms:created>
  <dcterms:modified xsi:type="dcterms:W3CDTF">2016-05-04T07:11:15Z</dcterms:modified>
</cp:coreProperties>
</file>