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evaluation%20akademik%20yuk%20yaz%202015\DEPARTAMENTL&#399;R&#304;N%20&#220;MUMI%20AKADEM&#304;K%20Y&#220;K&#22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evaluation%20akademik%20yuk%20yaz%202015\DEPARTAMENTL&#399;R&#304;N%20&#220;MUMI%20AKADEM&#304;K%20Y&#220;K&#220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evaluation%20akademik%20yuk%20yaz%202015\DEPARTAMENTL&#399;R&#304;N%20&#220;MUMI%20AKADEM&#304;K%20Y&#220;K&#220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evaluation%20akademik%20yuk%20yaz%202015\DEPARTAMENTL&#399;R&#304;N%20&#220;MUMI%20AKADEM&#304;K%20Y&#220;K&#220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evaluation%20akademik%20yuk%20yaz%202015\DEPARTAMENTL&#399;R&#304;N%20&#220;MUMI%20AKADEM&#304;K%20Y&#220;K&#220;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evaluation%20akademik%20yuk%20yaz%202015\DEPARTAMENTL&#399;R&#304;N%20&#220;MUMI%20AKADEM&#304;K%20Y&#220;K&#220;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rasulova\Desktop\evaluation%20akademik%20yuk%20yaz%202015\DEPARTAMENTL&#399;R&#304;N%20&#220;MUMI%20AKADEM&#304;K%20Y&#220;K&#22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az-Latn-AZ" sz="2400">
                <a:latin typeface="Times New Roman" pitchFamily="18" charset="0"/>
                <a:cs typeface="Times New Roman" pitchFamily="18" charset="0"/>
              </a:rPr>
              <a:t>Total number of credits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10"/>
              <c:layout>
                <c:manualLayout>
                  <c:x val="-0.12419400699912519"/>
                  <c:y val="-0.1901202688303970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0.24342665500145821"/>
                  <c:y val="-2.197067634131118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6.369343588995835E-2"/>
                  <c:y val="0.1068997715830923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Sheet1!$C$294:$C$316</c:f>
              <c:strCache>
                <c:ptCount val="23"/>
                <c:pt idx="0">
                  <c:v>Computer Science</c:v>
                </c:pt>
                <c:pt idx="1">
                  <c:v>Petroleum Engineering</c:v>
                </c:pt>
                <c:pt idx="2">
                  <c:v>Civil Engineering</c:v>
                </c:pt>
                <c:pt idx="3">
                  <c:v>Electronics, Telecomm. and Radio Eng. </c:v>
                </c:pt>
                <c:pt idx="4">
                  <c:v>Mathematics</c:v>
                </c:pt>
                <c:pt idx="5">
                  <c:v>Chemistry</c:v>
                </c:pt>
                <c:pt idx="6">
                  <c:v>Biomedical Technology</c:v>
                </c:pt>
                <c:pt idx="7">
                  <c:v>Physics</c:v>
                </c:pt>
                <c:pt idx="8">
                  <c:v>History and Archaeology</c:v>
                </c:pt>
                <c:pt idx="9">
                  <c:v>Azerbaijani Language and Literature</c:v>
                </c:pt>
                <c:pt idx="10">
                  <c:v>English Language and Literature</c:v>
                </c:pt>
                <c:pt idx="11">
                  <c:v>Music and Fine Arts</c:v>
                </c:pt>
                <c:pt idx="12">
                  <c:v>Law</c:v>
                </c:pt>
                <c:pt idx="13">
                  <c:v>Eastern Languages and Religious Studies</c:v>
                </c:pt>
                <c:pt idx="14">
                  <c:v>Biological Sciences</c:v>
                </c:pt>
                <c:pt idx="15">
                  <c:v>Modern Languages and Comparative Literature</c:v>
                </c:pt>
                <c:pt idx="16">
                  <c:v>Economics and Management</c:v>
                </c:pt>
                <c:pt idx="17">
                  <c:v>Political Science and International Relations</c:v>
                </c:pt>
                <c:pt idx="18">
                  <c:v>Philosophy and Human Studies</c:v>
                </c:pt>
                <c:pt idx="19">
                  <c:v>Journalism</c:v>
                </c:pt>
                <c:pt idx="20">
                  <c:v>Education</c:v>
                </c:pt>
                <c:pt idx="21">
                  <c:v>Geography</c:v>
                </c:pt>
                <c:pt idx="22">
                  <c:v>Psychology</c:v>
                </c:pt>
              </c:strCache>
            </c:strRef>
          </c:cat>
          <c:val>
            <c:numRef>
              <c:f>Sheet1!$D$294:$D$316</c:f>
              <c:numCache>
                <c:formatCode>General</c:formatCode>
                <c:ptCount val="23"/>
                <c:pt idx="0">
                  <c:v>6.6</c:v>
                </c:pt>
                <c:pt idx="1">
                  <c:v>2.2999999999999998</c:v>
                </c:pt>
                <c:pt idx="2">
                  <c:v>1.2</c:v>
                </c:pt>
                <c:pt idx="3">
                  <c:v>1.6</c:v>
                </c:pt>
                <c:pt idx="4">
                  <c:v>4.7</c:v>
                </c:pt>
                <c:pt idx="5">
                  <c:v>2.2000000000000002</c:v>
                </c:pt>
                <c:pt idx="6">
                  <c:v>0.5</c:v>
                </c:pt>
                <c:pt idx="7">
                  <c:v>2</c:v>
                </c:pt>
                <c:pt idx="8">
                  <c:v>5.4</c:v>
                </c:pt>
                <c:pt idx="9">
                  <c:v>6.8</c:v>
                </c:pt>
                <c:pt idx="10">
                  <c:v>21.9</c:v>
                </c:pt>
                <c:pt idx="11">
                  <c:v>1.700000000000002</c:v>
                </c:pt>
                <c:pt idx="12">
                  <c:v>1.5</c:v>
                </c:pt>
                <c:pt idx="13">
                  <c:v>2.7</c:v>
                </c:pt>
                <c:pt idx="14">
                  <c:v>2.7</c:v>
                </c:pt>
                <c:pt idx="15">
                  <c:v>2.7</c:v>
                </c:pt>
                <c:pt idx="16">
                  <c:v>14.8</c:v>
                </c:pt>
                <c:pt idx="17">
                  <c:v>4.5</c:v>
                </c:pt>
                <c:pt idx="18">
                  <c:v>0.70000000000000062</c:v>
                </c:pt>
                <c:pt idx="19">
                  <c:v>1</c:v>
                </c:pt>
                <c:pt idx="20">
                  <c:v>6.6</c:v>
                </c:pt>
                <c:pt idx="21">
                  <c:v>1.5</c:v>
                </c:pt>
                <c:pt idx="22">
                  <c:v>4.5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lang="ru-RU" sz="2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Sheet1!$E$356</c:f>
              <c:strCache>
                <c:ptCount val="1"/>
                <c:pt idx="0">
                  <c:v>Total number of subject groups</c:v>
                </c:pt>
              </c:strCache>
            </c:strRef>
          </c:tx>
          <c:dLbls>
            <c:dLbl>
              <c:idx val="11"/>
              <c:layout>
                <c:manualLayout>
                  <c:x val="-0.10189213327500729"/>
                  <c:y val="-0.1897304728189675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0.16045372800622146"/>
                  <c:y val="6.4172678631708047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Sheet1!$D$357:$D$380</c:f>
              <c:strCache>
                <c:ptCount val="24"/>
                <c:pt idx="1">
                  <c:v>Computer Science</c:v>
                </c:pt>
                <c:pt idx="2">
                  <c:v>Petroleum Engineering</c:v>
                </c:pt>
                <c:pt idx="3">
                  <c:v>Civil Engineering</c:v>
                </c:pt>
                <c:pt idx="4">
                  <c:v>    Electronics, Telecom. and Radio Eng.</c:v>
                </c:pt>
                <c:pt idx="5">
                  <c:v>Mathematics</c:v>
                </c:pt>
                <c:pt idx="6">
                  <c:v>Chemistry</c:v>
                </c:pt>
                <c:pt idx="7">
                  <c:v>Biomedical Engineering</c:v>
                </c:pt>
                <c:pt idx="8">
                  <c:v>Physics  (division)</c:v>
                </c:pt>
                <c:pt idx="9">
                  <c:v>History and Archaeology</c:v>
                </c:pt>
                <c:pt idx="10">
                  <c:v>    Azerbaijani Language and Literature</c:v>
                </c:pt>
                <c:pt idx="11">
                  <c:v>English Language and Literature</c:v>
                </c:pt>
                <c:pt idx="12">
                  <c:v>Music and Fine Arts</c:v>
                </c:pt>
                <c:pt idx="13">
                  <c:v>Law</c:v>
                </c:pt>
                <c:pt idx="14">
                  <c:v>   Eastern Languages and Religious Studies</c:v>
                </c:pt>
                <c:pt idx="15">
                  <c:v>   Biological Sciences</c:v>
                </c:pt>
                <c:pt idx="16">
                  <c:v>  Modern Languages and Comparative     Literature</c:v>
                </c:pt>
                <c:pt idx="17">
                  <c:v>  Economics and Management</c:v>
                </c:pt>
                <c:pt idx="18">
                  <c:v>  Political Science and International Relations</c:v>
                </c:pt>
                <c:pt idx="19">
                  <c:v>Philosophy and Human Studies</c:v>
                </c:pt>
                <c:pt idx="20">
                  <c:v>   Journalism</c:v>
                </c:pt>
                <c:pt idx="21">
                  <c:v>   Education</c:v>
                </c:pt>
                <c:pt idx="22">
                  <c:v>Geography and Environment</c:v>
                </c:pt>
                <c:pt idx="23">
                  <c:v>Psychology</c:v>
                </c:pt>
              </c:strCache>
            </c:strRef>
          </c:cat>
          <c:val>
            <c:numRef>
              <c:f>Sheet1!$E$357:$E$380</c:f>
              <c:numCache>
                <c:formatCode>General</c:formatCode>
                <c:ptCount val="24"/>
                <c:pt idx="1">
                  <c:v>6.7</c:v>
                </c:pt>
                <c:pt idx="2">
                  <c:v>2.2999999999999998</c:v>
                </c:pt>
                <c:pt idx="3">
                  <c:v>1.3</c:v>
                </c:pt>
                <c:pt idx="4">
                  <c:v>1.6</c:v>
                </c:pt>
                <c:pt idx="5">
                  <c:v>4.9000000000000004</c:v>
                </c:pt>
                <c:pt idx="6">
                  <c:v>2.2999999999999998</c:v>
                </c:pt>
                <c:pt idx="7">
                  <c:v>0.5</c:v>
                </c:pt>
                <c:pt idx="8">
                  <c:v>2.1</c:v>
                </c:pt>
                <c:pt idx="9">
                  <c:v>5.7</c:v>
                </c:pt>
                <c:pt idx="10">
                  <c:v>7.3</c:v>
                </c:pt>
                <c:pt idx="11">
                  <c:v>20.5</c:v>
                </c:pt>
                <c:pt idx="12">
                  <c:v>1.8</c:v>
                </c:pt>
                <c:pt idx="13">
                  <c:v>1.6</c:v>
                </c:pt>
                <c:pt idx="14">
                  <c:v>2.8</c:v>
                </c:pt>
                <c:pt idx="15">
                  <c:v>2.8</c:v>
                </c:pt>
                <c:pt idx="16">
                  <c:v>2.8</c:v>
                </c:pt>
                <c:pt idx="17">
                  <c:v>15</c:v>
                </c:pt>
                <c:pt idx="18">
                  <c:v>4.7</c:v>
                </c:pt>
                <c:pt idx="19">
                  <c:v>0.8</c:v>
                </c:pt>
                <c:pt idx="20">
                  <c:v>1</c:v>
                </c:pt>
                <c:pt idx="21">
                  <c:v>5.2</c:v>
                </c:pt>
                <c:pt idx="22">
                  <c:v>1.6</c:v>
                </c:pt>
                <c:pt idx="23">
                  <c:v>4.7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lang="ru-RU" sz="24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Sheet1!$E$384</c:f>
              <c:strCache>
                <c:ptCount val="1"/>
                <c:pt idx="0">
                  <c:v>Total number of students in subject groups</c:v>
                </c:pt>
              </c:strCache>
            </c:strRef>
          </c:tx>
          <c:dLbls>
            <c:dLbl>
              <c:idx val="11"/>
              <c:layout>
                <c:manualLayout>
                  <c:x val="-0.10489697864922709"/>
                  <c:y val="-0.14961707179043696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0.16548009623797041"/>
                  <c:y val="1.934650415594046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05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Sheet1!$D$385:$D$408</c:f>
              <c:strCache>
                <c:ptCount val="24"/>
                <c:pt idx="1">
                  <c:v>Computer Science</c:v>
                </c:pt>
                <c:pt idx="2">
                  <c:v>Petroleum Engineering</c:v>
                </c:pt>
                <c:pt idx="3">
                  <c:v>Civil Engineering</c:v>
                </c:pt>
                <c:pt idx="4">
                  <c:v>    Electronics, Telecom. and Radio Eng.</c:v>
                </c:pt>
                <c:pt idx="5">
                  <c:v>Mathematics</c:v>
                </c:pt>
                <c:pt idx="6">
                  <c:v>Chemistry</c:v>
                </c:pt>
                <c:pt idx="7">
                  <c:v>Biomedical Engineering</c:v>
                </c:pt>
                <c:pt idx="8">
                  <c:v>Physics  (division)</c:v>
                </c:pt>
                <c:pt idx="9">
                  <c:v>History and Archaeology</c:v>
                </c:pt>
                <c:pt idx="10">
                  <c:v>    Azerbaijani Language and Literature</c:v>
                </c:pt>
                <c:pt idx="11">
                  <c:v>English Language and Literature</c:v>
                </c:pt>
                <c:pt idx="12">
                  <c:v>Music and Fine Arts</c:v>
                </c:pt>
                <c:pt idx="13">
                  <c:v>Law</c:v>
                </c:pt>
                <c:pt idx="14">
                  <c:v>   Eastern Languages and Religious Studies</c:v>
                </c:pt>
                <c:pt idx="15">
                  <c:v>   Biological Sciences</c:v>
                </c:pt>
                <c:pt idx="16">
                  <c:v>  Modern Languages and Comparative     Literature</c:v>
                </c:pt>
                <c:pt idx="17">
                  <c:v>  Economics and Management</c:v>
                </c:pt>
                <c:pt idx="18">
                  <c:v>  Political Science and International Relations</c:v>
                </c:pt>
                <c:pt idx="19">
                  <c:v>Philosophy and Human Studies</c:v>
                </c:pt>
                <c:pt idx="20">
                  <c:v>   Journalism</c:v>
                </c:pt>
                <c:pt idx="21">
                  <c:v>   Education</c:v>
                </c:pt>
                <c:pt idx="22">
                  <c:v>Geography and Environment</c:v>
                </c:pt>
                <c:pt idx="23">
                  <c:v>Psychology</c:v>
                </c:pt>
              </c:strCache>
            </c:strRef>
          </c:cat>
          <c:val>
            <c:numRef>
              <c:f>Sheet1!$E$385:$E$408</c:f>
              <c:numCache>
                <c:formatCode>General</c:formatCode>
                <c:ptCount val="24"/>
                <c:pt idx="1">
                  <c:v>6.4</c:v>
                </c:pt>
                <c:pt idx="2">
                  <c:v>1.2</c:v>
                </c:pt>
                <c:pt idx="3">
                  <c:v>0.60000000000000064</c:v>
                </c:pt>
                <c:pt idx="4">
                  <c:v>0.70000000000000062</c:v>
                </c:pt>
                <c:pt idx="5">
                  <c:v>5.5</c:v>
                </c:pt>
                <c:pt idx="6">
                  <c:v>1.8</c:v>
                </c:pt>
                <c:pt idx="7">
                  <c:v>0.1</c:v>
                </c:pt>
                <c:pt idx="8">
                  <c:v>2.9</c:v>
                </c:pt>
                <c:pt idx="9">
                  <c:v>7.4</c:v>
                </c:pt>
                <c:pt idx="10">
                  <c:v>9.3000000000000007</c:v>
                </c:pt>
                <c:pt idx="11">
                  <c:v>18.399999999999999</c:v>
                </c:pt>
                <c:pt idx="12">
                  <c:v>1.4</c:v>
                </c:pt>
                <c:pt idx="13">
                  <c:v>2.5</c:v>
                </c:pt>
                <c:pt idx="14">
                  <c:v>2.7</c:v>
                </c:pt>
                <c:pt idx="15">
                  <c:v>3.6</c:v>
                </c:pt>
                <c:pt idx="16">
                  <c:v>2.9</c:v>
                </c:pt>
                <c:pt idx="17">
                  <c:v>14.5</c:v>
                </c:pt>
                <c:pt idx="18">
                  <c:v>5.4</c:v>
                </c:pt>
                <c:pt idx="19">
                  <c:v>1.4</c:v>
                </c:pt>
                <c:pt idx="20">
                  <c:v>0.70000000000000062</c:v>
                </c:pt>
                <c:pt idx="21">
                  <c:v>5.4</c:v>
                </c:pt>
                <c:pt idx="22">
                  <c:v>1.5</c:v>
                </c:pt>
                <c:pt idx="23">
                  <c:v>3.6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en-US" sz="2400" b="1" i="0" baseline="0">
                <a:latin typeface="Times New Roman" pitchFamily="18" charset="0"/>
                <a:cs typeface="Times New Roman" pitchFamily="18" charset="0"/>
              </a:rPr>
              <a:t>General information (%)</a:t>
            </a:r>
            <a:endParaRPr lang="ru-RU" sz="240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3.9354584809130184E-2"/>
          <c:y val="0.14438896777247151"/>
          <c:w val="0.9433293978748527"/>
          <c:h val="0.474809861882020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Sheet1!$D$325</c:f>
              <c:strCache>
                <c:ptCount val="1"/>
                <c:pt idx="0">
                  <c:v>Total number of credits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7316017316017323E-2"/>
                  <c:y val="2.18579234972678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7.8709169618260532E-3"/>
                  <c:y val="1.5300546448087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6.2967335694608514E-3"/>
                  <c:y val="1.311475409836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-1.1019283746556479E-2"/>
                  <c:y val="2.18579234972678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416765053128689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6.2967335694608514E-3"/>
                  <c:y val="6.55737704918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-3.1483667847304313E-3"/>
                  <c:y val="1.3114754098360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layout>
                <c:manualLayout>
                  <c:x val="-6.2967335694608514E-3"/>
                  <c:y val="6.55737704918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3.1483667847304313E-3"/>
                  <c:y val="1.3114754098360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5.7719390940728983E-17"/>
                  <c:y val="1.3114754098360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6.2967335694607924E-3"/>
                  <c:y val="6.55737704918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layout>
                <c:manualLayout>
                  <c:x val="-3.1483667847304313E-3"/>
                  <c:y val="6.55737704918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1.8890200708382564E-2"/>
                  <c:y val="1.3114754098360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0"/>
                  <c:y val="1.7486338797814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0"/>
                  <c:y val="8.743169398907183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-4.7225501770957364E-3"/>
                  <c:y val="1.0928961748633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0"/>
                  <c:y val="1.311475409836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layout>
                <c:manualLayout>
                  <c:x val="-9.4451003541912767E-3"/>
                  <c:y val="2.18579234972678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Sheet1!$C$326:$C$349</c:f>
              <c:strCache>
                <c:ptCount val="24"/>
                <c:pt idx="1">
                  <c:v>Computer Science</c:v>
                </c:pt>
                <c:pt idx="2">
                  <c:v>Petroleum Engineering</c:v>
                </c:pt>
                <c:pt idx="3">
                  <c:v>Civil Engineering</c:v>
                </c:pt>
                <c:pt idx="4">
                  <c:v>    Electronics, Telecom. and Radio Eng.</c:v>
                </c:pt>
                <c:pt idx="5">
                  <c:v>Mathematics</c:v>
                </c:pt>
                <c:pt idx="6">
                  <c:v>Chemistry</c:v>
                </c:pt>
                <c:pt idx="7">
                  <c:v>Biomedical Engineering</c:v>
                </c:pt>
                <c:pt idx="8">
                  <c:v>Physics  (division)</c:v>
                </c:pt>
                <c:pt idx="9">
                  <c:v>History and Archaeology</c:v>
                </c:pt>
                <c:pt idx="10">
                  <c:v>    Azerbaijani Language and Literature</c:v>
                </c:pt>
                <c:pt idx="11">
                  <c:v>English Language and Literature</c:v>
                </c:pt>
                <c:pt idx="12">
                  <c:v>Music and Fine Arts</c:v>
                </c:pt>
                <c:pt idx="13">
                  <c:v>Law</c:v>
                </c:pt>
                <c:pt idx="14">
                  <c:v>   Eastern Languages and Religious Studies</c:v>
                </c:pt>
                <c:pt idx="15">
                  <c:v>   Biological Sciences</c:v>
                </c:pt>
                <c:pt idx="16">
                  <c:v>  Modern Languages and Comparative     Literature</c:v>
                </c:pt>
                <c:pt idx="17">
                  <c:v>  Economics and Management</c:v>
                </c:pt>
                <c:pt idx="18">
                  <c:v>  Political Science and International Relations</c:v>
                </c:pt>
                <c:pt idx="19">
                  <c:v>Philosophy and Human Studies</c:v>
                </c:pt>
                <c:pt idx="20">
                  <c:v>   Journalism</c:v>
                </c:pt>
                <c:pt idx="21">
                  <c:v>   Education</c:v>
                </c:pt>
                <c:pt idx="22">
                  <c:v>Geography and Environment</c:v>
                </c:pt>
                <c:pt idx="23">
                  <c:v>Psychology</c:v>
                </c:pt>
              </c:strCache>
            </c:strRef>
          </c:cat>
          <c:val>
            <c:numRef>
              <c:f>Sheet1!$D$326:$D$349</c:f>
              <c:numCache>
                <c:formatCode>General</c:formatCode>
                <c:ptCount val="24"/>
                <c:pt idx="1">
                  <c:v>6.6</c:v>
                </c:pt>
                <c:pt idx="2">
                  <c:v>2.2999999999999998</c:v>
                </c:pt>
                <c:pt idx="3">
                  <c:v>1.2</c:v>
                </c:pt>
                <c:pt idx="4">
                  <c:v>1.6</c:v>
                </c:pt>
                <c:pt idx="5">
                  <c:v>4.7</c:v>
                </c:pt>
                <c:pt idx="6">
                  <c:v>2.2000000000000002</c:v>
                </c:pt>
                <c:pt idx="7">
                  <c:v>0.5</c:v>
                </c:pt>
                <c:pt idx="8">
                  <c:v>2</c:v>
                </c:pt>
                <c:pt idx="9">
                  <c:v>5.4</c:v>
                </c:pt>
                <c:pt idx="10">
                  <c:v>6.8</c:v>
                </c:pt>
                <c:pt idx="11">
                  <c:v>21.9</c:v>
                </c:pt>
                <c:pt idx="12">
                  <c:v>1.7</c:v>
                </c:pt>
                <c:pt idx="13">
                  <c:v>1.5</c:v>
                </c:pt>
                <c:pt idx="14">
                  <c:v>2.7</c:v>
                </c:pt>
                <c:pt idx="15">
                  <c:v>2.7</c:v>
                </c:pt>
                <c:pt idx="16">
                  <c:v>2.7</c:v>
                </c:pt>
                <c:pt idx="17">
                  <c:v>14.8</c:v>
                </c:pt>
                <c:pt idx="18">
                  <c:v>4.5</c:v>
                </c:pt>
                <c:pt idx="19">
                  <c:v>0.70000000000000062</c:v>
                </c:pt>
                <c:pt idx="20">
                  <c:v>1</c:v>
                </c:pt>
                <c:pt idx="21">
                  <c:v>6.6</c:v>
                </c:pt>
                <c:pt idx="22">
                  <c:v>1.5</c:v>
                </c:pt>
                <c:pt idx="2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Sheet1!$E$325</c:f>
              <c:strCache>
                <c:ptCount val="1"/>
                <c:pt idx="0">
                  <c:v>Total number of subject groups</c:v>
                </c:pt>
              </c:strCache>
            </c:strRef>
          </c:tx>
          <c:invertIfNegative val="0"/>
          <c:dLbls>
            <c:dLbl>
              <c:idx val="3"/>
              <c:layout>
                <c:manualLayout>
                  <c:x val="0"/>
                  <c:y val="-1.0928961748633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9.445100354191276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-9.4451003541912767E-3"/>
                  <c:y val="-6.55737704918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>
                <c:manualLayout>
                  <c:x val="-3.1483667847304313E-3"/>
                  <c:y val="-6.557377049180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1.1019283746556479E-2"/>
                  <c:y val="4.37158469945355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0"/>
                  <c:y val="-1.53005464480874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>
                <c:manualLayout>
                  <c:x val="1.5741833923652131E-3"/>
                  <c:y val="1.0928961748633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1.5741833923652131E-3"/>
                  <c:y val="1.3114754098360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-4.722550177095630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3.1483667847304313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Sheet1!$C$326:$C$349</c:f>
              <c:strCache>
                <c:ptCount val="24"/>
                <c:pt idx="1">
                  <c:v>Computer Science</c:v>
                </c:pt>
                <c:pt idx="2">
                  <c:v>Petroleum Engineering</c:v>
                </c:pt>
                <c:pt idx="3">
                  <c:v>Civil Engineering</c:v>
                </c:pt>
                <c:pt idx="4">
                  <c:v>    Electronics, Telecom. and Radio Eng.</c:v>
                </c:pt>
                <c:pt idx="5">
                  <c:v>Mathematics</c:v>
                </c:pt>
                <c:pt idx="6">
                  <c:v>Chemistry</c:v>
                </c:pt>
                <c:pt idx="7">
                  <c:v>Biomedical Engineering</c:v>
                </c:pt>
                <c:pt idx="8">
                  <c:v>Physics  (division)</c:v>
                </c:pt>
                <c:pt idx="9">
                  <c:v>History and Archaeology</c:v>
                </c:pt>
                <c:pt idx="10">
                  <c:v>    Azerbaijani Language and Literature</c:v>
                </c:pt>
                <c:pt idx="11">
                  <c:v>English Language and Literature</c:v>
                </c:pt>
                <c:pt idx="12">
                  <c:v>Music and Fine Arts</c:v>
                </c:pt>
                <c:pt idx="13">
                  <c:v>Law</c:v>
                </c:pt>
                <c:pt idx="14">
                  <c:v>   Eastern Languages and Religious Studies</c:v>
                </c:pt>
                <c:pt idx="15">
                  <c:v>   Biological Sciences</c:v>
                </c:pt>
                <c:pt idx="16">
                  <c:v>  Modern Languages and Comparative     Literature</c:v>
                </c:pt>
                <c:pt idx="17">
                  <c:v>  Economics and Management</c:v>
                </c:pt>
                <c:pt idx="18">
                  <c:v>  Political Science and International Relations</c:v>
                </c:pt>
                <c:pt idx="19">
                  <c:v>Philosophy and Human Studies</c:v>
                </c:pt>
                <c:pt idx="20">
                  <c:v>   Journalism</c:v>
                </c:pt>
                <c:pt idx="21">
                  <c:v>   Education</c:v>
                </c:pt>
                <c:pt idx="22">
                  <c:v>Geography and Environment</c:v>
                </c:pt>
                <c:pt idx="23">
                  <c:v>Psychology</c:v>
                </c:pt>
              </c:strCache>
            </c:strRef>
          </c:cat>
          <c:val>
            <c:numRef>
              <c:f>Sheet1!$E$326:$E$349</c:f>
              <c:numCache>
                <c:formatCode>General</c:formatCode>
                <c:ptCount val="24"/>
                <c:pt idx="1">
                  <c:v>6.7</c:v>
                </c:pt>
                <c:pt idx="2">
                  <c:v>2.2999999999999998</c:v>
                </c:pt>
                <c:pt idx="3">
                  <c:v>1.3</c:v>
                </c:pt>
                <c:pt idx="4">
                  <c:v>1.6</c:v>
                </c:pt>
                <c:pt idx="5">
                  <c:v>4.9000000000000004</c:v>
                </c:pt>
                <c:pt idx="6">
                  <c:v>2.2999999999999998</c:v>
                </c:pt>
                <c:pt idx="7">
                  <c:v>0.5</c:v>
                </c:pt>
                <c:pt idx="8">
                  <c:v>2.1</c:v>
                </c:pt>
                <c:pt idx="9">
                  <c:v>5.7</c:v>
                </c:pt>
                <c:pt idx="10">
                  <c:v>7.3</c:v>
                </c:pt>
                <c:pt idx="11">
                  <c:v>20.5</c:v>
                </c:pt>
                <c:pt idx="12">
                  <c:v>1.8</c:v>
                </c:pt>
                <c:pt idx="13">
                  <c:v>1.6</c:v>
                </c:pt>
                <c:pt idx="14">
                  <c:v>2.8</c:v>
                </c:pt>
                <c:pt idx="15">
                  <c:v>2.8</c:v>
                </c:pt>
                <c:pt idx="16">
                  <c:v>2.8</c:v>
                </c:pt>
                <c:pt idx="17">
                  <c:v>15</c:v>
                </c:pt>
                <c:pt idx="18">
                  <c:v>4.7</c:v>
                </c:pt>
                <c:pt idx="19">
                  <c:v>0.8</c:v>
                </c:pt>
                <c:pt idx="20">
                  <c:v>1</c:v>
                </c:pt>
                <c:pt idx="21">
                  <c:v>5.2</c:v>
                </c:pt>
                <c:pt idx="22">
                  <c:v>1.6</c:v>
                </c:pt>
                <c:pt idx="23">
                  <c:v>4.7</c:v>
                </c:pt>
              </c:numCache>
            </c:numRef>
          </c:val>
        </c:ser>
        <c:ser>
          <c:idx val="2"/>
          <c:order val="2"/>
          <c:tx>
            <c:strRef>
              <c:f>Sheet1!$F$325</c:f>
              <c:strCache>
                <c:ptCount val="1"/>
                <c:pt idx="0">
                  <c:v>Total number of students in subject groups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3.1483667847304313E-3"/>
                  <c:y val="1.0928961748633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1483667847304313E-3"/>
                  <c:y val="1.0928961748633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4.7225501770956305E-3"/>
                  <c:y val="1.5300546448087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>
                <c:manualLayout>
                  <c:x val="1.5741833923652131E-3"/>
                  <c:y val="1.09289617486339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4.7225501770955915E-3"/>
                  <c:y val="-1.7486338797814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6.2967335694608514E-3"/>
                  <c:y val="8.7431693989071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>
                <c:manualLayout>
                  <c:x val="0"/>
                  <c:y val="8.7431693989071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1.1019283746556479E-2"/>
                  <c:y val="1.09289617486339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0"/>
                  <c:y val="1.5300546448087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>
                <c:manualLayout>
                  <c:x val="0"/>
                  <c:y val="1.74863387978142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layout>
                <c:manualLayout>
                  <c:x val="4.7225501770956305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9.4451003541912767E-3"/>
                  <c:y val="1.3114754098360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0"/>
                  <c:y val="-1.3114754098360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>
                <c:manualLayout>
                  <c:x val="0"/>
                  <c:y val="-1.31147540983606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>
                <c:manualLayout>
                  <c:x val="4.7225501770956305E-3"/>
                  <c:y val="1.7486338797814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>
                <c:manualLayout>
                  <c:x val="1.731601731601732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4.7225501770955065E-3"/>
                  <c:y val="1.311475409836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layout>
                <c:manualLayout>
                  <c:x val="4.7225501770957364E-3"/>
                  <c:y val="8.74316939890710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Sheet1!$C$326:$C$349</c:f>
              <c:strCache>
                <c:ptCount val="24"/>
                <c:pt idx="1">
                  <c:v>Computer Science</c:v>
                </c:pt>
                <c:pt idx="2">
                  <c:v>Petroleum Engineering</c:v>
                </c:pt>
                <c:pt idx="3">
                  <c:v>Civil Engineering</c:v>
                </c:pt>
                <c:pt idx="4">
                  <c:v>    Electronics, Telecom. and Radio Eng.</c:v>
                </c:pt>
                <c:pt idx="5">
                  <c:v>Mathematics</c:v>
                </c:pt>
                <c:pt idx="6">
                  <c:v>Chemistry</c:v>
                </c:pt>
                <c:pt idx="7">
                  <c:v>Biomedical Engineering</c:v>
                </c:pt>
                <c:pt idx="8">
                  <c:v>Physics  (division)</c:v>
                </c:pt>
                <c:pt idx="9">
                  <c:v>History and Archaeology</c:v>
                </c:pt>
                <c:pt idx="10">
                  <c:v>    Azerbaijani Language and Literature</c:v>
                </c:pt>
                <c:pt idx="11">
                  <c:v>English Language and Literature</c:v>
                </c:pt>
                <c:pt idx="12">
                  <c:v>Music and Fine Arts</c:v>
                </c:pt>
                <c:pt idx="13">
                  <c:v>Law</c:v>
                </c:pt>
                <c:pt idx="14">
                  <c:v>   Eastern Languages and Religious Studies</c:v>
                </c:pt>
                <c:pt idx="15">
                  <c:v>   Biological Sciences</c:v>
                </c:pt>
                <c:pt idx="16">
                  <c:v>  Modern Languages and Comparative     Literature</c:v>
                </c:pt>
                <c:pt idx="17">
                  <c:v>  Economics and Management</c:v>
                </c:pt>
                <c:pt idx="18">
                  <c:v>  Political Science and International Relations</c:v>
                </c:pt>
                <c:pt idx="19">
                  <c:v>Philosophy and Human Studies</c:v>
                </c:pt>
                <c:pt idx="20">
                  <c:v>   Journalism</c:v>
                </c:pt>
                <c:pt idx="21">
                  <c:v>   Education</c:v>
                </c:pt>
                <c:pt idx="22">
                  <c:v>Geography and Environment</c:v>
                </c:pt>
                <c:pt idx="23">
                  <c:v>Psychology</c:v>
                </c:pt>
              </c:strCache>
            </c:strRef>
          </c:cat>
          <c:val>
            <c:numRef>
              <c:f>Sheet1!$F$326:$F$349</c:f>
              <c:numCache>
                <c:formatCode>General</c:formatCode>
                <c:ptCount val="24"/>
                <c:pt idx="1">
                  <c:v>6.4</c:v>
                </c:pt>
                <c:pt idx="2">
                  <c:v>1.2</c:v>
                </c:pt>
                <c:pt idx="3">
                  <c:v>0.60000000000000064</c:v>
                </c:pt>
                <c:pt idx="4">
                  <c:v>0.70000000000000062</c:v>
                </c:pt>
                <c:pt idx="5">
                  <c:v>5.5</c:v>
                </c:pt>
                <c:pt idx="6">
                  <c:v>1.8</c:v>
                </c:pt>
                <c:pt idx="7">
                  <c:v>0.1</c:v>
                </c:pt>
                <c:pt idx="8">
                  <c:v>2.9</c:v>
                </c:pt>
                <c:pt idx="9">
                  <c:v>7.4</c:v>
                </c:pt>
                <c:pt idx="10">
                  <c:v>9.3000000000000007</c:v>
                </c:pt>
                <c:pt idx="11">
                  <c:v>18.399999999999999</c:v>
                </c:pt>
                <c:pt idx="12">
                  <c:v>1.4</c:v>
                </c:pt>
                <c:pt idx="13">
                  <c:v>2.5</c:v>
                </c:pt>
                <c:pt idx="14">
                  <c:v>2.7</c:v>
                </c:pt>
                <c:pt idx="15">
                  <c:v>3.6</c:v>
                </c:pt>
                <c:pt idx="16">
                  <c:v>2.9</c:v>
                </c:pt>
                <c:pt idx="17">
                  <c:v>14.5</c:v>
                </c:pt>
                <c:pt idx="18">
                  <c:v>5.4</c:v>
                </c:pt>
                <c:pt idx="19">
                  <c:v>1.4</c:v>
                </c:pt>
                <c:pt idx="20">
                  <c:v>0.70000000000000062</c:v>
                </c:pt>
                <c:pt idx="21">
                  <c:v>5.4</c:v>
                </c:pt>
                <c:pt idx="22">
                  <c:v>1.5</c:v>
                </c:pt>
                <c:pt idx="23">
                  <c:v>3.6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6191920"/>
        <c:axId val="256188392"/>
      </c:barChart>
      <c:catAx>
        <c:axId val="25619192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1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56188392"/>
        <c:crosses val="autoZero"/>
        <c:auto val="1"/>
        <c:lblAlgn val="ctr"/>
        <c:lblOffset val="100"/>
        <c:noMultiLvlLbl val="0"/>
      </c:catAx>
      <c:valAx>
        <c:axId val="25618839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6191920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 lang="ru-RU" sz="12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en-US" sz="2400" dirty="0"/>
              <a:t>Total number of </a:t>
            </a:r>
            <a:r>
              <a:rPr lang="en-US" sz="2400" dirty="0" smtClean="0"/>
              <a:t>credits (%)</a:t>
            </a:r>
            <a:endParaRPr lang="en-US" sz="240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9.2592592592592921E-2"/>
          <c:y val="0.13559670771192991"/>
          <c:w val="0.89043209876543072"/>
          <c:h val="0.423415716804846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Sheet1!$E$414</c:f>
              <c:strCache>
                <c:ptCount val="1"/>
                <c:pt idx="0">
                  <c:v>Total number of credits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1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Sheet1!$D$415:$D$438</c:f>
              <c:strCache>
                <c:ptCount val="24"/>
                <c:pt idx="1">
                  <c:v>Computer Science</c:v>
                </c:pt>
                <c:pt idx="2">
                  <c:v>Petroleum Engineering</c:v>
                </c:pt>
                <c:pt idx="3">
                  <c:v>Civil Engineering</c:v>
                </c:pt>
                <c:pt idx="4">
                  <c:v>    Electronics, Telecom. and Radio Eng.</c:v>
                </c:pt>
                <c:pt idx="5">
                  <c:v>Mathematics</c:v>
                </c:pt>
                <c:pt idx="6">
                  <c:v>Chemistry</c:v>
                </c:pt>
                <c:pt idx="7">
                  <c:v>Biomedical Engineering</c:v>
                </c:pt>
                <c:pt idx="8">
                  <c:v>Physics  (division)</c:v>
                </c:pt>
                <c:pt idx="9">
                  <c:v>History and Archaeology</c:v>
                </c:pt>
                <c:pt idx="10">
                  <c:v>    Azerbaijani Language and Literature</c:v>
                </c:pt>
                <c:pt idx="11">
                  <c:v>English Language and Literature</c:v>
                </c:pt>
                <c:pt idx="12">
                  <c:v>Music and Fine Arts</c:v>
                </c:pt>
                <c:pt idx="13">
                  <c:v>Law</c:v>
                </c:pt>
                <c:pt idx="14">
                  <c:v>   Eastern Languages and Religious Studies</c:v>
                </c:pt>
                <c:pt idx="15">
                  <c:v>   Biological Sciences</c:v>
                </c:pt>
                <c:pt idx="16">
                  <c:v>  Modern Languages and Comparative     Literature</c:v>
                </c:pt>
                <c:pt idx="17">
                  <c:v>  Economics and Management</c:v>
                </c:pt>
                <c:pt idx="18">
                  <c:v>  Political Science and International Relations</c:v>
                </c:pt>
                <c:pt idx="19">
                  <c:v>Philosophy and Human Studies</c:v>
                </c:pt>
                <c:pt idx="20">
                  <c:v>   Journalism</c:v>
                </c:pt>
                <c:pt idx="21">
                  <c:v>   Education</c:v>
                </c:pt>
                <c:pt idx="22">
                  <c:v>Geography and Environment</c:v>
                </c:pt>
                <c:pt idx="23">
                  <c:v>Psychology</c:v>
                </c:pt>
              </c:strCache>
            </c:strRef>
          </c:cat>
          <c:val>
            <c:numRef>
              <c:f>Sheet1!$E$415:$E$438</c:f>
              <c:numCache>
                <c:formatCode>General</c:formatCode>
                <c:ptCount val="24"/>
                <c:pt idx="1">
                  <c:v>6.6</c:v>
                </c:pt>
                <c:pt idx="2">
                  <c:v>2.2999999999999998</c:v>
                </c:pt>
                <c:pt idx="3">
                  <c:v>1.2</c:v>
                </c:pt>
                <c:pt idx="4">
                  <c:v>1.6</c:v>
                </c:pt>
                <c:pt idx="5">
                  <c:v>4.7</c:v>
                </c:pt>
                <c:pt idx="6">
                  <c:v>2.2000000000000002</c:v>
                </c:pt>
                <c:pt idx="7">
                  <c:v>0.5</c:v>
                </c:pt>
                <c:pt idx="8">
                  <c:v>2</c:v>
                </c:pt>
                <c:pt idx="9">
                  <c:v>5.4</c:v>
                </c:pt>
                <c:pt idx="10">
                  <c:v>6.8</c:v>
                </c:pt>
                <c:pt idx="11">
                  <c:v>21.9</c:v>
                </c:pt>
                <c:pt idx="12">
                  <c:v>1.7</c:v>
                </c:pt>
                <c:pt idx="13">
                  <c:v>1.5</c:v>
                </c:pt>
                <c:pt idx="14">
                  <c:v>2.7</c:v>
                </c:pt>
                <c:pt idx="15">
                  <c:v>2.7</c:v>
                </c:pt>
                <c:pt idx="16">
                  <c:v>2.7</c:v>
                </c:pt>
                <c:pt idx="17">
                  <c:v>14.8</c:v>
                </c:pt>
                <c:pt idx="18">
                  <c:v>4.5</c:v>
                </c:pt>
                <c:pt idx="19">
                  <c:v>0.70000000000000062</c:v>
                </c:pt>
                <c:pt idx="20">
                  <c:v>1</c:v>
                </c:pt>
                <c:pt idx="21">
                  <c:v>6.6</c:v>
                </c:pt>
                <c:pt idx="22">
                  <c:v>1.5</c:v>
                </c:pt>
                <c:pt idx="23">
                  <c:v>4.5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6190352"/>
        <c:axId val="256185648"/>
      </c:barChart>
      <c:catAx>
        <c:axId val="2561903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1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56185648"/>
        <c:crosses val="autoZero"/>
        <c:auto val="1"/>
        <c:lblAlgn val="ctr"/>
        <c:lblOffset val="100"/>
        <c:noMultiLvlLbl val="0"/>
      </c:catAx>
      <c:valAx>
        <c:axId val="2561856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61903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Total number of subject groups (%)</a:t>
            </a:r>
          </a:p>
        </c:rich>
      </c:tx>
      <c:layout>
        <c:manualLayout>
          <c:xMode val="edge"/>
          <c:yMode val="edge"/>
          <c:x val="0.25607573536066691"/>
          <c:y val="3.0990608101698135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8.2758620689655227E-2"/>
          <c:y val="0.13076305220883533"/>
          <c:w val="0.89701149425287363"/>
          <c:h val="0.411095721468551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Sheet1!$E$442</c:f>
              <c:strCache>
                <c:ptCount val="1"/>
                <c:pt idx="0">
                  <c:v>Total number of subject groups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1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Sheet1!$D$443:$D$466</c:f>
              <c:strCache>
                <c:ptCount val="24"/>
                <c:pt idx="1">
                  <c:v>Computer Science</c:v>
                </c:pt>
                <c:pt idx="2">
                  <c:v>Petroleum Engineering</c:v>
                </c:pt>
                <c:pt idx="3">
                  <c:v>Civil Engineering</c:v>
                </c:pt>
                <c:pt idx="4">
                  <c:v>    Electronics, Telecom. and Radio Eng.</c:v>
                </c:pt>
                <c:pt idx="5">
                  <c:v>Mathematics</c:v>
                </c:pt>
                <c:pt idx="6">
                  <c:v>Chemistry</c:v>
                </c:pt>
                <c:pt idx="7">
                  <c:v>Biomedical Engineering</c:v>
                </c:pt>
                <c:pt idx="8">
                  <c:v>Physics  (division)</c:v>
                </c:pt>
                <c:pt idx="9">
                  <c:v>History and Archaeology</c:v>
                </c:pt>
                <c:pt idx="10">
                  <c:v>    Azerbaijani Language and Literature</c:v>
                </c:pt>
                <c:pt idx="11">
                  <c:v>English Language and Literature</c:v>
                </c:pt>
                <c:pt idx="12">
                  <c:v>Music and Fine Arts</c:v>
                </c:pt>
                <c:pt idx="13">
                  <c:v>Law</c:v>
                </c:pt>
                <c:pt idx="14">
                  <c:v>   Eastern Languages and Religious Studies</c:v>
                </c:pt>
                <c:pt idx="15">
                  <c:v>   Biological Sciences</c:v>
                </c:pt>
                <c:pt idx="16">
                  <c:v>  Modern Languages and Comparative     Literature</c:v>
                </c:pt>
                <c:pt idx="17">
                  <c:v>  Economics and Management</c:v>
                </c:pt>
                <c:pt idx="18">
                  <c:v>  Political Science and International Relations</c:v>
                </c:pt>
                <c:pt idx="19">
                  <c:v>Philosophy and Human Studies</c:v>
                </c:pt>
                <c:pt idx="20">
                  <c:v>   Journalism</c:v>
                </c:pt>
                <c:pt idx="21">
                  <c:v>   Education</c:v>
                </c:pt>
                <c:pt idx="22">
                  <c:v>Geography and Environment</c:v>
                </c:pt>
                <c:pt idx="23">
                  <c:v>Psychology</c:v>
                </c:pt>
              </c:strCache>
            </c:strRef>
          </c:cat>
          <c:val>
            <c:numRef>
              <c:f>Sheet1!$E$443:$E$466</c:f>
              <c:numCache>
                <c:formatCode>General</c:formatCode>
                <c:ptCount val="24"/>
                <c:pt idx="1">
                  <c:v>6.7</c:v>
                </c:pt>
                <c:pt idx="2">
                  <c:v>2.2999999999999998</c:v>
                </c:pt>
                <c:pt idx="3">
                  <c:v>1.3</c:v>
                </c:pt>
                <c:pt idx="4">
                  <c:v>1.6</c:v>
                </c:pt>
                <c:pt idx="5">
                  <c:v>4.9000000000000004</c:v>
                </c:pt>
                <c:pt idx="6">
                  <c:v>2.2999999999999998</c:v>
                </c:pt>
                <c:pt idx="7">
                  <c:v>0.5</c:v>
                </c:pt>
                <c:pt idx="8">
                  <c:v>2.1</c:v>
                </c:pt>
                <c:pt idx="9">
                  <c:v>5.7</c:v>
                </c:pt>
                <c:pt idx="10">
                  <c:v>7.3</c:v>
                </c:pt>
                <c:pt idx="11">
                  <c:v>20.5</c:v>
                </c:pt>
                <c:pt idx="12">
                  <c:v>1.8</c:v>
                </c:pt>
                <c:pt idx="13">
                  <c:v>1.6</c:v>
                </c:pt>
                <c:pt idx="14">
                  <c:v>2.8</c:v>
                </c:pt>
                <c:pt idx="15">
                  <c:v>2.8</c:v>
                </c:pt>
                <c:pt idx="16">
                  <c:v>2.8</c:v>
                </c:pt>
                <c:pt idx="17">
                  <c:v>15</c:v>
                </c:pt>
                <c:pt idx="18">
                  <c:v>4.7</c:v>
                </c:pt>
                <c:pt idx="19">
                  <c:v>0.8</c:v>
                </c:pt>
                <c:pt idx="20">
                  <c:v>1</c:v>
                </c:pt>
                <c:pt idx="21">
                  <c:v>5.2</c:v>
                </c:pt>
                <c:pt idx="22">
                  <c:v>1.6</c:v>
                </c:pt>
                <c:pt idx="23">
                  <c:v>4.7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6191136"/>
        <c:axId val="256186040"/>
      </c:barChart>
      <c:catAx>
        <c:axId val="25619113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1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56186040"/>
        <c:crosses val="autoZero"/>
        <c:auto val="1"/>
        <c:lblAlgn val="ctr"/>
        <c:lblOffset val="100"/>
        <c:noMultiLvlLbl val="0"/>
      </c:catAx>
      <c:valAx>
        <c:axId val="25618604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61911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ru-RU" sz="2400">
                <a:latin typeface="Times New Roman" pitchFamily="18" charset="0"/>
                <a:cs typeface="Times New Roman" pitchFamily="18" charset="0"/>
              </a:defRPr>
            </a:pPr>
            <a:r>
              <a:rPr lang="en-US" sz="2400">
                <a:latin typeface="Times New Roman" pitchFamily="18" charset="0"/>
                <a:cs typeface="Times New Roman" pitchFamily="18" charset="0"/>
              </a:rPr>
              <a:t>Total number of students in subject groups (%)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6358024691358028E-2"/>
          <c:y val="0.10477679222228777"/>
          <c:w val="0.91666666666666652"/>
          <c:h val="0.4432285196196155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Sheet1!$E$469</c:f>
              <c:strCache>
                <c:ptCount val="1"/>
                <c:pt idx="0">
                  <c:v>Total number of students in subject groups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ru-RU" sz="11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Sheet1!$D$470:$D$493</c:f>
              <c:strCache>
                <c:ptCount val="24"/>
                <c:pt idx="1">
                  <c:v>Computer Science</c:v>
                </c:pt>
                <c:pt idx="2">
                  <c:v>Petroleum Engineering</c:v>
                </c:pt>
                <c:pt idx="3">
                  <c:v>Civil Engineering</c:v>
                </c:pt>
                <c:pt idx="4">
                  <c:v>    Electronics, Telecom. and Radio Eng.</c:v>
                </c:pt>
                <c:pt idx="5">
                  <c:v>Mathematics</c:v>
                </c:pt>
                <c:pt idx="6">
                  <c:v>Chemistry</c:v>
                </c:pt>
                <c:pt idx="7">
                  <c:v>Biomedical Engineering</c:v>
                </c:pt>
                <c:pt idx="8">
                  <c:v>Physics  (division)</c:v>
                </c:pt>
                <c:pt idx="9">
                  <c:v>History and Archaeology</c:v>
                </c:pt>
                <c:pt idx="10">
                  <c:v>    Azerbaijani Language and Literature</c:v>
                </c:pt>
                <c:pt idx="11">
                  <c:v>English Language and Literature</c:v>
                </c:pt>
                <c:pt idx="12">
                  <c:v>Music and Fine Arts</c:v>
                </c:pt>
                <c:pt idx="13">
                  <c:v>Law</c:v>
                </c:pt>
                <c:pt idx="14">
                  <c:v>   Eastern Languages and Religious Studies</c:v>
                </c:pt>
                <c:pt idx="15">
                  <c:v>   Biological Sciences</c:v>
                </c:pt>
                <c:pt idx="16">
                  <c:v>  Modern Languages and Comparative     Literature</c:v>
                </c:pt>
                <c:pt idx="17">
                  <c:v>  Economics and Management</c:v>
                </c:pt>
                <c:pt idx="18">
                  <c:v>  Political Science and International Relations</c:v>
                </c:pt>
                <c:pt idx="19">
                  <c:v>Philosophy and Human Studies</c:v>
                </c:pt>
                <c:pt idx="20">
                  <c:v>   Journalism</c:v>
                </c:pt>
                <c:pt idx="21">
                  <c:v>   Education</c:v>
                </c:pt>
                <c:pt idx="22">
                  <c:v>Geography and Environment</c:v>
                </c:pt>
                <c:pt idx="23">
                  <c:v>Psychology</c:v>
                </c:pt>
              </c:strCache>
            </c:strRef>
          </c:cat>
          <c:val>
            <c:numRef>
              <c:f>Sheet1!$E$470:$E$493</c:f>
              <c:numCache>
                <c:formatCode>General</c:formatCode>
                <c:ptCount val="24"/>
                <c:pt idx="1">
                  <c:v>6.4</c:v>
                </c:pt>
                <c:pt idx="2">
                  <c:v>1.2</c:v>
                </c:pt>
                <c:pt idx="3">
                  <c:v>0.60000000000000064</c:v>
                </c:pt>
                <c:pt idx="4">
                  <c:v>0.70000000000000062</c:v>
                </c:pt>
                <c:pt idx="5">
                  <c:v>5.5</c:v>
                </c:pt>
                <c:pt idx="6">
                  <c:v>1.8</c:v>
                </c:pt>
                <c:pt idx="7">
                  <c:v>0.1</c:v>
                </c:pt>
                <c:pt idx="8">
                  <c:v>2.9</c:v>
                </c:pt>
                <c:pt idx="9">
                  <c:v>7.4</c:v>
                </c:pt>
                <c:pt idx="10">
                  <c:v>9.3000000000000007</c:v>
                </c:pt>
                <c:pt idx="11">
                  <c:v>18.399999999999999</c:v>
                </c:pt>
                <c:pt idx="12">
                  <c:v>1.4</c:v>
                </c:pt>
                <c:pt idx="13">
                  <c:v>2.5</c:v>
                </c:pt>
                <c:pt idx="14">
                  <c:v>2.7</c:v>
                </c:pt>
                <c:pt idx="15">
                  <c:v>3.6</c:v>
                </c:pt>
                <c:pt idx="16">
                  <c:v>2.9</c:v>
                </c:pt>
                <c:pt idx="17">
                  <c:v>14.5</c:v>
                </c:pt>
                <c:pt idx="18">
                  <c:v>5.4</c:v>
                </c:pt>
                <c:pt idx="19">
                  <c:v>1.4</c:v>
                </c:pt>
                <c:pt idx="20">
                  <c:v>0.70000000000000062</c:v>
                </c:pt>
                <c:pt idx="21">
                  <c:v>5.4</c:v>
                </c:pt>
                <c:pt idx="22">
                  <c:v>1.5</c:v>
                </c:pt>
                <c:pt idx="23">
                  <c:v>3.6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56188784"/>
        <c:axId val="256189568"/>
      </c:barChart>
      <c:catAx>
        <c:axId val="2561887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lang="ru-RU" sz="1100">
                <a:latin typeface="Times New Roman" pitchFamily="18" charset="0"/>
                <a:cs typeface="Times New Roman" pitchFamily="18" charset="0"/>
              </a:defRPr>
            </a:pPr>
            <a:endParaRPr lang="en-US"/>
          </a:p>
        </c:txPr>
        <c:crossAx val="256189568"/>
        <c:crosses val="autoZero"/>
        <c:auto val="1"/>
        <c:lblAlgn val="ctr"/>
        <c:lblOffset val="100"/>
        <c:noMultiLvlLbl val="0"/>
      </c:catAx>
      <c:valAx>
        <c:axId val="2561895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561887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E16458-220C-40BC-A94B-FB610E83EBAE}" type="datetimeFigureOut">
              <a:rPr lang="en-US" smtClean="0"/>
              <a:pPr/>
              <a:t>5/4/2016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0269D-E0A0-4068-BA17-4A81148E53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738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80269D-E0A0-4068-BA17-4A81148E533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84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99DE-3B3D-4C56-9E4B-6C3ED6F54D2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45F-17CC-4396-9DF7-5548DA8A9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99DE-3B3D-4C56-9E4B-6C3ED6F54D2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45F-17CC-4396-9DF7-5548DA8A9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99DE-3B3D-4C56-9E4B-6C3ED6F54D2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45F-17CC-4396-9DF7-5548DA8A9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99DE-3B3D-4C56-9E4B-6C3ED6F54D2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45F-17CC-4396-9DF7-5548DA8A9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99DE-3B3D-4C56-9E4B-6C3ED6F54D2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45F-17CC-4396-9DF7-5548DA8A9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99DE-3B3D-4C56-9E4B-6C3ED6F54D2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45F-17CC-4396-9DF7-5548DA8A9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99DE-3B3D-4C56-9E4B-6C3ED6F54D2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45F-17CC-4396-9DF7-5548DA8A9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99DE-3B3D-4C56-9E4B-6C3ED6F54D2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45F-17CC-4396-9DF7-5548DA8A9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99DE-3B3D-4C56-9E4B-6C3ED6F54D2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45F-17CC-4396-9DF7-5548DA8A9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99DE-3B3D-4C56-9E4B-6C3ED6F54D2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45F-17CC-4396-9DF7-5548DA8A9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A99DE-3B3D-4C56-9E4B-6C3ED6F54D2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8C45F-17CC-4396-9DF7-5548DA8A9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A99DE-3B3D-4C56-9E4B-6C3ED6F54D27}" type="datetimeFigureOut">
              <a:rPr lang="ru-RU" smtClean="0"/>
              <a:pPr/>
              <a:t>04.05.2016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8C45F-17CC-4396-9DF7-5548DA8A95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Word_Document1.docx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5786" y="2214554"/>
            <a:ext cx="7772400" cy="1470025"/>
          </a:xfrm>
        </p:spPr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ACADEMIC LOAD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86124"/>
            <a:ext cx="6400800" cy="2352676"/>
          </a:xfrm>
        </p:spPr>
        <p:txBody>
          <a:bodyPr/>
          <a:lstStyle/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Departments</a:t>
            </a:r>
          </a:p>
          <a:p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Spring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 201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346092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z-Latn-AZ" sz="3100" b="1" dirty="0" smtClean="0">
                <a:latin typeface="Times New Roman" pitchFamily="18" charset="0"/>
                <a:cs typeface="Times New Roman" pitchFamily="18" charset="0"/>
              </a:rPr>
              <a:t>cademic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az-Latn-AZ" sz="3100" b="1" dirty="0" smtClean="0">
                <a:latin typeface="Times New Roman" pitchFamily="18" charset="0"/>
                <a:cs typeface="Times New Roman" pitchFamily="18" charset="0"/>
              </a:rPr>
              <a:t>oad</a:t>
            </a:r>
            <a:r>
              <a:rPr lang="en-US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700" b="1" dirty="0" smtClean="0">
                <a:latin typeface="Times New Roman" pitchFamily="18" charset="0"/>
                <a:cs typeface="Times New Roman" pitchFamily="18" charset="0"/>
              </a:rPr>
              <a:t>(in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az-Latn-AZ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31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az-Latn-AZ" sz="2700" b="1" dirty="0" smtClean="0">
                <a:latin typeface="Times New Roman" pitchFamily="18" charset="0"/>
                <a:cs typeface="Times New Roman" pitchFamily="18" charset="0"/>
              </a:rPr>
              <a:t> University-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wide</a:t>
            </a:r>
            <a:r>
              <a:rPr lang="az-Latn-AZ" sz="27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az-Latn-A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az-Latn-AZ" sz="2700" b="1" dirty="0" smtClean="0">
                <a:latin typeface="Times New Roman" pitchFamily="18" charset="0"/>
                <a:cs typeface="Times New Roman" pitchFamily="18" charset="0"/>
              </a:rPr>
              <a:t>By 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Departments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3074" name="Content Placeholder 3"/>
          <p:cNvGraphicFramePr>
            <a:graphicFrameLocks noGrp="1" noChangeAspect="1"/>
          </p:cNvGraphicFramePr>
          <p:nvPr>
            <p:ph idx="1"/>
          </p:nvPr>
        </p:nvGraphicFramePr>
        <p:xfrm>
          <a:off x="2316163" y="1797050"/>
          <a:ext cx="5176837" cy="4632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Document" r:id="rId5" imgW="6788130" imgH="6073530" progId="Word.Document.12">
                  <p:embed/>
                </p:oleObj>
              </mc:Choice>
              <mc:Fallback>
                <p:oleObj name="Document" r:id="rId5" imgW="6788130" imgH="6073530" progId="Word.Document.12">
                  <p:embed/>
                  <p:pic>
                    <p:nvPicPr>
                      <p:cNvPr id="0" name="Content Placeholder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6163" y="1797050"/>
                        <a:ext cx="5176837" cy="4632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428604"/>
          <a:ext cx="8229600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85728"/>
          <a:ext cx="822960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57689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51</Words>
  <Application>Microsoft Office PowerPoint</Application>
  <PresentationFormat>On-screen Show (4:3)</PresentationFormat>
  <Paragraphs>12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Document</vt:lpstr>
      <vt:lpstr>ACADEMIC LOAD</vt:lpstr>
      <vt:lpstr>Academic Load  (in % - University-wide) By Departments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ACADEMIC LOAD</dc:title>
  <dc:creator>grasulova</dc:creator>
  <cp:lastModifiedBy>Gunel</cp:lastModifiedBy>
  <cp:revision>28</cp:revision>
  <dcterms:created xsi:type="dcterms:W3CDTF">2015-04-15T06:19:36Z</dcterms:created>
  <dcterms:modified xsi:type="dcterms:W3CDTF">2016-05-04T07:08:53Z</dcterms:modified>
</cp:coreProperties>
</file>