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63"/>
  </p:notesMasterIdLst>
  <p:handoutMasterIdLst>
    <p:handoutMasterId r:id="rId64"/>
  </p:handoutMasterIdLst>
  <p:sldIdLst>
    <p:sldId id="409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352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60" r:id="rId25"/>
    <p:sldId id="364" r:id="rId26"/>
    <p:sldId id="362" r:id="rId27"/>
    <p:sldId id="363" r:id="rId28"/>
    <p:sldId id="365" r:id="rId29"/>
    <p:sldId id="366" r:id="rId30"/>
    <p:sldId id="368" r:id="rId31"/>
    <p:sldId id="367" r:id="rId32"/>
    <p:sldId id="369" r:id="rId33"/>
    <p:sldId id="370" r:id="rId34"/>
    <p:sldId id="371" r:id="rId35"/>
    <p:sldId id="372" r:id="rId36"/>
    <p:sldId id="373" r:id="rId37"/>
    <p:sldId id="403" r:id="rId38"/>
    <p:sldId id="374" r:id="rId39"/>
    <p:sldId id="375" r:id="rId40"/>
    <p:sldId id="401" r:id="rId41"/>
    <p:sldId id="278" r:id="rId42"/>
    <p:sldId id="299" r:id="rId43"/>
    <p:sldId id="300" r:id="rId44"/>
    <p:sldId id="384" r:id="rId45"/>
    <p:sldId id="301" r:id="rId46"/>
    <p:sldId id="351" r:id="rId47"/>
    <p:sldId id="306" r:id="rId48"/>
    <p:sldId id="385" r:id="rId49"/>
    <p:sldId id="380" r:id="rId50"/>
    <p:sldId id="322" r:id="rId51"/>
    <p:sldId id="314" r:id="rId52"/>
    <p:sldId id="315" r:id="rId53"/>
    <p:sldId id="324" r:id="rId54"/>
    <p:sldId id="325" r:id="rId55"/>
    <p:sldId id="339" r:id="rId56"/>
    <p:sldId id="343" r:id="rId57"/>
    <p:sldId id="281" r:id="rId58"/>
    <p:sldId id="282" r:id="rId59"/>
    <p:sldId id="283" r:id="rId60"/>
    <p:sldId id="284" r:id="rId61"/>
    <p:sldId id="408" r:id="rId6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0BD"/>
    <a:srgbClr val="B9B9ED"/>
    <a:srgbClr val="FFFF99"/>
    <a:srgbClr val="F4C7C6"/>
    <a:srgbClr val="FF6699"/>
    <a:srgbClr val="FF99FF"/>
    <a:srgbClr val="CCECFF"/>
    <a:srgbClr val="CB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94660"/>
  </p:normalViewPr>
  <p:slideViewPr>
    <p:cSldViewPr>
      <p:cViewPr varScale="1">
        <p:scale>
          <a:sx n="68" d="100"/>
          <a:sy n="68" d="100"/>
        </p:scale>
        <p:origin x="16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cs typeface="+mn-cs"/>
              </a:rPr>
              <a:t>	Chapter 3		 3-</a:t>
            </a:r>
            <a:fld id="{594AC7CF-06B1-4C20-A347-07CCE36A9BCB}" type="slidenum">
              <a:rPr lang="en-US" sz="1200">
                <a:cs typeface="+mn-cs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cs typeface="+mn-cs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 dirty="0">
                <a:cs typeface="+mn-cs"/>
              </a:rPr>
              <a:t>Basic Business Statistics:,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98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0200" y="609600"/>
            <a:ext cx="38862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cs typeface="+mn-cs"/>
              </a:rPr>
              <a:t>	Chapter 3		3-</a:t>
            </a:r>
            <a:fld id="{56AB964A-E97A-4544-B4C6-16776B579573}" type="slidenum">
              <a:rPr lang="en-US" sz="1200">
                <a:cs typeface="+mn-cs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cs typeface="+mn-cs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 dirty="0">
                <a:cs typeface="+mn-cs"/>
              </a:rPr>
              <a:t>Basic Business Statistics:,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E4FFE5E4-7D1A-4C4B-A173-EF850AD06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77AD9F59-218C-46DB-8F38-0E0D9523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867BE3A0-0C41-4633-9644-FF2CB2DB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828800"/>
            <a:ext cx="396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170363"/>
            <a:ext cx="39624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61255424-937F-46B4-B44F-8BDD85235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60B25305-514E-42FC-B1D7-62ACBD090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571345BF-8821-41EE-9817-3CD10962B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858000" y="653415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B45CD5A0-B38C-471B-B852-4C67ACFB1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99238"/>
            <a:ext cx="4800600" cy="258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21263020-D566-4311-B8FF-B5FC271F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EDBC2479-BE5A-422C-A189-7AD932D1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0770E699-31D1-4154-86C1-081242148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637604F1-7122-456E-A69F-523CC70BD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89BEAC43-DCBE-40FF-B5D1-97C65FAE3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300FFDB1-AA30-4988-8926-E24AFC80E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19C77628-E5DC-43F1-BBCE-87CFBB91F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3-</a:t>
            </a:r>
            <a:fld id="{2C014B9E-7D98-4B66-A0AF-C86EACC97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D275CBF7-9DF9-4F2B-A1F5-B03A9628F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2533" name="Group 6"/>
          <p:cNvGrpSpPr>
            <a:grpSpLocks/>
          </p:cNvGrpSpPr>
          <p:nvPr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22535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166920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6921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66922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6923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6924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6925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6926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6927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" name="Footer Placeholder 17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599238"/>
            <a:ext cx="4800600" cy="25876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64" r:id="rId12"/>
    <p:sldLayoutId id="2147483677" r:id="rId13"/>
    <p:sldLayoutId id="2147483678" r:id="rId14"/>
    <p:sldLayoutId id="2147483666" r:id="rId15"/>
  </p:sldLayoutIdLst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8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C02D525B-3F93-43F5-A82E-0741409F737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352800"/>
            <a:ext cx="7848600" cy="30479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Measures of Central Tendency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Measures of Variability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Covariance and Correlation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Histograms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Using </a:t>
            </a:r>
            <a:r>
              <a:rPr lang="en-US" sz="3200" dirty="0" err="1"/>
              <a:t>StatTools</a:t>
            </a:r>
            <a:r>
              <a:rPr lang="en-US" sz="3200" dirty="0"/>
              <a:t> for Data Representation and Processing</a:t>
            </a:r>
          </a:p>
          <a:p>
            <a:pPr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endParaRPr lang="en-US" sz="3500" dirty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914400" y="838201"/>
            <a:ext cx="79248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 dirty="0">
                <a:solidFill>
                  <a:schemeClr val="folHlink"/>
                </a:solidFill>
              </a:rPr>
              <a:t>Describing Data: Summary Measures </a:t>
            </a:r>
            <a:endParaRPr lang="en-US" sz="36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E123645D-A785-47BB-B6AB-BCCBD2094FA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/>
            <a:r>
              <a:rPr lang="en-US" sz="3200"/>
              <a:t>Organizing Numerical Data: Relative &amp; Percent Frequency Distribution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743200"/>
            <a:ext cx="8534400" cy="3733800"/>
            <a:chOff x="192" y="1392"/>
            <a:chExt cx="5376" cy="2352"/>
          </a:xfrm>
        </p:grpSpPr>
        <p:sp>
          <p:nvSpPr>
            <p:cNvPr id="43015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5376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5"/>
            <p:cNvSpPr>
              <a:spLocks noChangeShapeType="1"/>
            </p:cNvSpPr>
            <p:nvPr/>
          </p:nvSpPr>
          <p:spPr bwMode="auto">
            <a:xfrm>
              <a:off x="426" y="2016"/>
              <a:ext cx="49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6"/>
            <p:cNvSpPr>
              <a:spLocks noChangeShapeType="1"/>
            </p:cNvSpPr>
            <p:nvPr/>
          </p:nvSpPr>
          <p:spPr bwMode="auto">
            <a:xfrm>
              <a:off x="206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Rectangle 7"/>
            <p:cNvSpPr>
              <a:spLocks noChangeArrowheads="1"/>
            </p:cNvSpPr>
            <p:nvPr/>
          </p:nvSpPr>
          <p:spPr bwMode="auto">
            <a:xfrm>
              <a:off x="336" y="1580"/>
              <a:ext cx="395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 </a:t>
              </a:r>
              <a:r>
                <a:rPr lang="en-US" sz="2000" b="1"/>
                <a:t>Class                           Frequency</a:t>
              </a:r>
            </a:p>
          </p:txBody>
        </p:sp>
        <p:sp>
          <p:nvSpPr>
            <p:cNvPr id="43019" name="Rectangle 8"/>
            <p:cNvSpPr>
              <a:spLocks noChangeArrowheads="1"/>
            </p:cNvSpPr>
            <p:nvPr/>
          </p:nvSpPr>
          <p:spPr bwMode="auto">
            <a:xfrm>
              <a:off x="236" y="2060"/>
              <a:ext cx="5254" cy="14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3                  .15                       15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6                  .30                       30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5                  .25                       25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                  .20                       20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2                  .10                       10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2200" b="1">
                  <a:latin typeface="Times New Roman" pitchFamily="18" charset="0"/>
                </a:rPr>
                <a:t>Total</a:t>
              </a: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	                       </a:t>
              </a:r>
              <a:r>
                <a:rPr lang="en-US" sz="2200" b="1">
                  <a:latin typeface="Times New Roman" pitchFamily="18" charset="0"/>
                </a:rPr>
                <a:t>20                1.00                     100</a:t>
              </a:r>
            </a:p>
          </p:txBody>
        </p:sp>
        <p:sp>
          <p:nvSpPr>
            <p:cNvPr id="43020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Rectangle 10"/>
            <p:cNvSpPr>
              <a:spLocks noChangeArrowheads="1"/>
            </p:cNvSpPr>
            <p:nvPr/>
          </p:nvSpPr>
          <p:spPr bwMode="auto">
            <a:xfrm>
              <a:off x="3072" y="1536"/>
              <a:ext cx="960" cy="4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Relative</a:t>
              </a:r>
            </a:p>
            <a:p>
              <a:pPr algn="ctr"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sz="2000" b="1"/>
                <a:t>Frequency</a:t>
              </a:r>
            </a:p>
          </p:txBody>
        </p:sp>
        <p:sp>
          <p:nvSpPr>
            <p:cNvPr id="43022" name="Line 11"/>
            <p:cNvSpPr>
              <a:spLocks noChangeShapeType="1"/>
            </p:cNvSpPr>
            <p:nvPr/>
          </p:nvSpPr>
          <p:spPr bwMode="auto">
            <a:xfrm>
              <a:off x="4128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Rectangle 12"/>
            <p:cNvSpPr>
              <a:spLocks noChangeArrowheads="1"/>
            </p:cNvSpPr>
            <p:nvPr/>
          </p:nvSpPr>
          <p:spPr bwMode="auto">
            <a:xfrm>
              <a:off x="4224" y="1584"/>
              <a:ext cx="111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</a:t>
              </a:r>
              <a:r>
                <a:rPr lang="en-US" sz="2000" b="1"/>
                <a:t>Percentage</a:t>
              </a:r>
            </a:p>
          </p:txBody>
        </p:sp>
        <p:sp>
          <p:nvSpPr>
            <p:cNvPr id="43024" name="Line 13"/>
            <p:cNvSpPr>
              <a:spLocks noChangeShapeType="1"/>
            </p:cNvSpPr>
            <p:nvPr/>
          </p:nvSpPr>
          <p:spPr bwMode="auto">
            <a:xfrm>
              <a:off x="384" y="3312"/>
              <a:ext cx="50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2" name="Rectangle 14"/>
          <p:cNvSpPr>
            <a:spLocks noChangeArrowheads="1"/>
          </p:cNvSpPr>
          <p:nvPr/>
        </p:nvSpPr>
        <p:spPr bwMode="auto">
          <a:xfrm>
            <a:off x="304800" y="167640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F7176C5F-3472-4C47-BE84-9DC1D953B1D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/>
              <a:t>Organizing Numerical Data: Cumulative Frequency Distribution Example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04800" y="2819400"/>
            <a:ext cx="8534400" cy="3733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09600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04800" y="3810000"/>
            <a:ext cx="853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8194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62000" y="3200400"/>
            <a:ext cx="1066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Class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74650" y="3879850"/>
            <a:ext cx="8340725" cy="244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10 but less than 20	  3                 15%                 3                   15%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20 but less than 30	  6                 30%                 9                   45%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30 but less than 40	  5                 25%               14                   70%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40 but less than 50	  4                 20%               18                   90%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50 but less than 60	  2                 10%               20                 100%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                Total	             20                 100	     20		100%</a:t>
            </a:r>
            <a:r>
              <a:rPr lang="en-US" b="1">
                <a:solidFill>
                  <a:srgbClr val="CC0000"/>
                </a:solidFill>
              </a:rPr>
              <a:t>          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41910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4114800" y="3200400"/>
            <a:ext cx="1600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Percentage</a:t>
            </a: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56388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239000" y="3095625"/>
            <a:ext cx="16002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Cumulative Percentage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04800" y="5867400"/>
            <a:ext cx="853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04800" y="165735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2743200" y="3200400"/>
            <a:ext cx="152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Frequency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5562600" y="3048000"/>
            <a:ext cx="17716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Cumulative Frequency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72390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1B4C7BC5-9E9F-410F-B025-10B330890B6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696200" cy="685800"/>
          </a:xfrm>
        </p:spPr>
        <p:txBody>
          <a:bodyPr/>
          <a:lstStyle/>
          <a:p>
            <a:pPr algn="l" defTabSz="914400" eaLnBrk="1" hangingPunct="1"/>
            <a:r>
              <a:rPr lang="en-US" sz="3600"/>
              <a:t>Why Use a Frequency Distribution?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63763"/>
            <a:ext cx="7315200" cy="4197350"/>
          </a:xfrm>
        </p:spPr>
        <p:txBody>
          <a:bodyPr/>
          <a:lstStyle/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/>
              <a:t>It condenses the raw data into a more useful form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/>
              <a:t>It allows for a quick visual interpretation of the data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/>
              <a:t>It enables the determination of the major characteristics of the data set including where the data are concentrated / clustered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3D954A9A-AE13-4EA6-B427-4F119F08F37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/>
              <a:t>Frequency Distributions:</a:t>
            </a:r>
            <a:br>
              <a:rPr lang="en-US" sz="3600"/>
            </a:br>
            <a:r>
              <a:rPr lang="en-US" sz="3600"/>
              <a:t>Some Tips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/>
              <a:t>Different class boundaries may provide different pictures for the same data (especially for smaller data sets)</a:t>
            </a:r>
          </a:p>
          <a:p>
            <a:pPr eaLnBrk="1" hangingPunct="1">
              <a:lnSpc>
                <a:spcPct val="90000"/>
              </a:lnSpc>
            </a:pP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Shifts in data concentration may show up when different class boundaries are chosen</a:t>
            </a:r>
          </a:p>
          <a:p>
            <a:pPr eaLnBrk="1" hangingPunct="1">
              <a:lnSpc>
                <a:spcPct val="90000"/>
              </a:lnSpc>
            </a:pP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As the size of the data set increases, the impact of alterations in the selection of class boundaries is greatly reduced</a:t>
            </a:r>
          </a:p>
          <a:p>
            <a:pPr eaLnBrk="1" hangingPunct="1">
              <a:lnSpc>
                <a:spcPct val="90000"/>
              </a:lnSpc>
            </a:pP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When comparing two or more groups with different sample sizes, you must use either a relative frequency or a percentage distribution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D481434A-0254-44DF-8B03-E17D8E2F0B4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/>
              <a:t>Visualizing Numerical Data: </a:t>
            </a:r>
            <a:br>
              <a:rPr lang="en-US" sz="3700"/>
            </a:br>
            <a:r>
              <a:rPr lang="en-US" sz="3700"/>
              <a:t>The Histogram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A vertical bar chart of the data in a frequency distribution is called a </a:t>
            </a:r>
            <a:r>
              <a:rPr lang="en-US" sz="2400" b="1">
                <a:latin typeface="Times New Roman" pitchFamily="18" charset="0"/>
              </a:rPr>
              <a:t>histogram.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In a histogram there are no gaps between adjacent bars.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</a:t>
            </a:r>
            <a:r>
              <a:rPr lang="en-US" sz="2400" b="1">
                <a:latin typeface="Times New Roman" pitchFamily="18" charset="0"/>
              </a:rPr>
              <a:t>class boundaries</a:t>
            </a:r>
            <a:r>
              <a:rPr lang="en-US" sz="2400">
                <a:latin typeface="Times New Roman" pitchFamily="18" charset="0"/>
              </a:rPr>
              <a:t> (or </a:t>
            </a:r>
            <a:r>
              <a:rPr lang="en-US" sz="2400" b="1">
                <a:latin typeface="Times New Roman" pitchFamily="18" charset="0"/>
              </a:rPr>
              <a:t>class midpoints</a:t>
            </a:r>
            <a:r>
              <a:rPr lang="en-US" sz="2400">
                <a:latin typeface="Times New Roman" pitchFamily="18" charset="0"/>
              </a:rPr>
              <a:t>) are shown on the horizontal axis.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vertical axis is either </a:t>
            </a:r>
            <a:r>
              <a:rPr lang="en-US" sz="2400" b="1">
                <a:latin typeface="Times New Roman" pitchFamily="18" charset="0"/>
              </a:rPr>
              <a:t>frequency, relative frequency, </a:t>
            </a:r>
            <a:r>
              <a:rPr lang="en-US" sz="2400">
                <a:latin typeface="Times New Roman" pitchFamily="18" charset="0"/>
              </a:rPr>
              <a:t>or</a:t>
            </a:r>
            <a:r>
              <a:rPr lang="en-US" sz="2400" b="1">
                <a:latin typeface="Times New Roman" pitchFamily="18" charset="0"/>
              </a:rPr>
              <a:t> percentage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height of the bars represent the frequency, relative frequency, or percentage.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1F204122-0FA6-4ECE-BBE9-504D242CCB4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/>
              <a:t>Visualizing Numerical Data: </a:t>
            </a:r>
            <a:br>
              <a:rPr lang="en-US" sz="3700"/>
            </a:br>
            <a:r>
              <a:rPr lang="en-US" sz="3700"/>
              <a:t>The Histogram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4114800" cy="1981200"/>
            <a:chOff x="192" y="1392"/>
            <a:chExt cx="2592" cy="1248"/>
          </a:xfrm>
        </p:grpSpPr>
        <p:sp>
          <p:nvSpPr>
            <p:cNvPr id="4106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2592" cy="124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5"/>
            <p:cNvSpPr>
              <a:spLocks noChangeShapeType="1"/>
            </p:cNvSpPr>
            <p:nvPr/>
          </p:nvSpPr>
          <p:spPr bwMode="auto">
            <a:xfrm>
              <a:off x="305" y="1723"/>
              <a:ext cx="2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6"/>
            <p:cNvSpPr>
              <a:spLocks noChangeShapeType="1"/>
            </p:cNvSpPr>
            <p:nvPr/>
          </p:nvSpPr>
          <p:spPr bwMode="auto">
            <a:xfrm>
              <a:off x="1095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7"/>
            <p:cNvSpPr>
              <a:spLocks noChangeArrowheads="1"/>
            </p:cNvSpPr>
            <p:nvPr/>
          </p:nvSpPr>
          <p:spPr bwMode="auto">
            <a:xfrm>
              <a:off x="261" y="1491"/>
              <a:ext cx="190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/>
                <a:t>  </a:t>
              </a:r>
              <a:r>
                <a:rPr lang="en-US" sz="1000" b="1"/>
                <a:t>Class                        Frequency</a:t>
              </a:r>
            </a:p>
          </p:txBody>
        </p:sp>
        <p:sp>
          <p:nvSpPr>
            <p:cNvPr id="4110" name="Rectangle 8"/>
            <p:cNvSpPr>
              <a:spLocks noChangeArrowheads="1"/>
            </p:cNvSpPr>
            <p:nvPr/>
          </p:nvSpPr>
          <p:spPr bwMode="auto">
            <a:xfrm>
              <a:off x="213" y="1746"/>
              <a:ext cx="2534" cy="7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3                  .15                       15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6                  .30                       30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5                  .25                       25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                  .20                       20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2                  .10                       10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1100" b="1">
                  <a:latin typeface="Times New Roman" pitchFamily="18" charset="0"/>
                </a:rPr>
                <a:t>Total</a:t>
              </a:r>
              <a:r>
                <a:rPr lang="en-US" sz="1100" b="1">
                  <a:solidFill>
                    <a:srgbClr val="CC0000"/>
                  </a:solidFill>
                  <a:latin typeface="Times New Roman" pitchFamily="18" charset="0"/>
                </a:rPr>
                <a:t>	                       </a:t>
              </a:r>
              <a:r>
                <a:rPr lang="en-US" sz="1100" b="1">
                  <a:latin typeface="Times New Roman" pitchFamily="18" charset="0"/>
                </a:rPr>
                <a:t>20                1.00                     100</a:t>
              </a:r>
            </a:p>
          </p:txBody>
        </p:sp>
        <p:sp>
          <p:nvSpPr>
            <p:cNvPr id="4111" name="Line 9"/>
            <p:cNvSpPr>
              <a:spLocks noChangeShapeType="1"/>
            </p:cNvSpPr>
            <p:nvPr/>
          </p:nvSpPr>
          <p:spPr bwMode="auto">
            <a:xfrm>
              <a:off x="1557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0"/>
            <p:cNvSpPr>
              <a:spLocks noChangeArrowheads="1"/>
            </p:cNvSpPr>
            <p:nvPr/>
          </p:nvSpPr>
          <p:spPr bwMode="auto">
            <a:xfrm>
              <a:off x="1581" y="1468"/>
              <a:ext cx="531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/>
                <a:t>Relative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sz="1000" b="1"/>
                <a:t>Frequency</a:t>
              </a:r>
            </a:p>
          </p:txBody>
        </p:sp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>
              <a:off x="2090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2"/>
            <p:cNvSpPr>
              <a:spLocks noChangeArrowheads="1"/>
            </p:cNvSpPr>
            <p:nvPr/>
          </p:nvSpPr>
          <p:spPr bwMode="auto">
            <a:xfrm>
              <a:off x="2112" y="1488"/>
              <a:ext cx="62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/>
                <a:t> </a:t>
              </a:r>
              <a:r>
                <a:rPr lang="en-US" sz="1100" b="1"/>
                <a:t>Percentage</a:t>
              </a:r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>
              <a:off x="288" y="2352"/>
              <a:ext cx="24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14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4114800" y="2667000"/>
          <a:ext cx="4800600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9" name="Worksheet" r:id="rId3" imgW="2543251" imgH="1809835" progId="Excel.Sheet.8">
                  <p:embed/>
                </p:oleObj>
              </mc:Choice>
              <mc:Fallback>
                <p:oleObj name="Worksheet" r:id="rId3" imgW="2543251" imgH="1809835" progId="Excel.Sheet.8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4800600" cy="341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AutoShape 15"/>
          <p:cNvSpPr>
            <a:spLocks noChangeArrowheads="1"/>
          </p:cNvSpPr>
          <p:nvPr/>
        </p:nvSpPr>
        <p:spPr bwMode="auto">
          <a:xfrm rot="5400000">
            <a:off x="2857500" y="4381500"/>
            <a:ext cx="1371600" cy="1295400"/>
          </a:xfrm>
          <a:custGeom>
            <a:avLst/>
            <a:gdLst>
              <a:gd name="T0" fmla="*/ 62213547 w 21600"/>
              <a:gd name="T1" fmla="*/ 0 h 21600"/>
              <a:gd name="T2" fmla="*/ 37326572 w 21600"/>
              <a:gd name="T3" fmla="*/ 25896004 h 21600"/>
              <a:gd name="T4" fmla="*/ 0 w 21600"/>
              <a:gd name="T5" fmla="*/ 64743619 h 21600"/>
              <a:gd name="T6" fmla="*/ 37326572 w 21600"/>
              <a:gd name="T7" fmla="*/ 77688019 h 21600"/>
              <a:gd name="T8" fmla="*/ 74653081 w 21600"/>
              <a:gd name="T9" fmla="*/ 53949987 h 21600"/>
              <a:gd name="T10" fmla="*/ 87096600 w 21600"/>
              <a:gd name="T11" fmla="*/ 2589600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6"/>
          <p:cNvSpPr>
            <a:spLocks noChangeArrowheads="1"/>
          </p:cNvSpPr>
          <p:nvPr/>
        </p:nvSpPr>
        <p:spPr bwMode="auto">
          <a:xfrm>
            <a:off x="533400" y="4267200"/>
            <a:ext cx="1981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(In a percentage histogram  the vertical axis would be defined to show the percentage of observations per class)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8BF5DD8A-448B-4E50-96C6-3BA27C0780C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</a:rPr>
              <a:t>central tendency</a:t>
            </a:r>
            <a:r>
              <a:rPr lang="en-US" dirty="0">
                <a:latin typeface="Times New Roman" pitchFamily="18" charset="0"/>
              </a:rPr>
              <a:t> is the extent to which all the data values group around a typical or central value.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</a:rPr>
              <a:t>variation</a:t>
            </a:r>
            <a:r>
              <a:rPr lang="en-US" dirty="0">
                <a:latin typeface="Times New Roman" pitchFamily="18" charset="0"/>
              </a:rPr>
              <a:t> is the amount of dispersion or scattering of values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</a:rPr>
              <a:t>shape</a:t>
            </a:r>
            <a:r>
              <a:rPr lang="en-US" dirty="0">
                <a:latin typeface="Times New Roman" pitchFamily="18" charset="0"/>
              </a:rPr>
              <a:t> is the pattern of the distribution of values from the lowest value to the highest value.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163480A1-43B1-494B-BC64-263FBAF9556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600"/>
              <a:t>Measures of Central Tendency:</a:t>
            </a:r>
            <a:br>
              <a:rPr lang="en-US" sz="3600"/>
            </a:br>
            <a:r>
              <a:rPr lang="en-US" sz="3600"/>
              <a:t>The Mean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382000" cy="4532313"/>
          </a:xfrm>
        </p:spPr>
        <p:txBody>
          <a:bodyPr/>
          <a:lstStyle/>
          <a:p>
            <a:pPr eaLnBrk="1" hangingPunct="1"/>
            <a:r>
              <a:rPr lang="en-US"/>
              <a:t>The arithmetic mean (often just called the “mean”) is the most common measure of central tendency</a:t>
            </a:r>
          </a:p>
          <a:p>
            <a:pPr eaLnBrk="1" hangingPunct="1"/>
            <a:endParaRPr lang="en-US"/>
          </a:p>
          <a:p>
            <a:pPr lvl="1" eaLnBrk="1" hangingPunct="1"/>
            <a:r>
              <a:rPr lang="en-US"/>
              <a:t>For a sample of size n:</a:t>
            </a:r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838200" y="5781675"/>
            <a:ext cx="1905000" cy="4667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 size</a:t>
            </a:r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 flipH="1">
            <a:off x="3886200" y="3581400"/>
            <a:ext cx="1981200" cy="9144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09800" y="4038600"/>
          <a:ext cx="4975225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930400" imgH="609600" progId="Equation.3">
                  <p:embed/>
                </p:oleObj>
              </mc:Choice>
              <mc:Fallback>
                <p:oleObj name="Equation" r:id="rId3" imgW="1930400" imgH="60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38600"/>
                        <a:ext cx="4975225" cy="157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6248400" y="5791200"/>
            <a:ext cx="2514600" cy="4667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Observed values</a:t>
            </a:r>
          </a:p>
        </p:txBody>
      </p:sp>
      <p:sp>
        <p:nvSpPr>
          <p:cNvPr id="1035" name="Line 8"/>
          <p:cNvSpPr>
            <a:spLocks noChangeShapeType="1"/>
          </p:cNvSpPr>
          <p:nvPr/>
        </p:nvSpPr>
        <p:spPr bwMode="auto">
          <a:xfrm flipH="1" flipV="1">
            <a:off x="7162800" y="4800600"/>
            <a:ext cx="5334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7696200" y="4800600"/>
            <a:ext cx="0" cy="9906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5867400" y="3352800"/>
            <a:ext cx="1846263" cy="45720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i</a:t>
            </a:r>
            <a:r>
              <a:rPr lang="en-US" baseline="30000"/>
              <a:t>th</a:t>
            </a:r>
            <a:r>
              <a:rPr lang="en-US"/>
              <a:t> value</a:t>
            </a:r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 flipV="1">
            <a:off x="2743200" y="5562600"/>
            <a:ext cx="533400" cy="2286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152400" y="3581400"/>
            <a:ext cx="2286000" cy="376238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Pronounced x-bar</a:t>
            </a: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>
            <a:off x="1295400" y="3962400"/>
            <a:ext cx="990600" cy="6858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4871A0AE-6E65-4646-B28E-33B39F3250D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Measures of Central Tendency:</a:t>
            </a:r>
            <a:br>
              <a:rPr lang="en-US" sz="3600" dirty="0"/>
            </a:br>
            <a:r>
              <a:rPr lang="en-US" sz="3600" dirty="0"/>
              <a:t>The Mean</a:t>
            </a:r>
          </a:p>
        </p:txBody>
      </p:sp>
      <p:sp>
        <p:nvSpPr>
          <p:cNvPr id="2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114800"/>
          </a:xfrm>
        </p:spPr>
        <p:txBody>
          <a:bodyPr/>
          <a:lstStyle/>
          <a:p>
            <a:pPr eaLnBrk="1" hangingPunct="1"/>
            <a:r>
              <a:rPr lang="en-US" sz="2400"/>
              <a:t>The most common measure of central tendency</a:t>
            </a:r>
          </a:p>
          <a:p>
            <a:pPr eaLnBrk="1" hangingPunct="1"/>
            <a:r>
              <a:rPr lang="en-US" sz="2400"/>
              <a:t>Mean = sum of values divided by the number of values</a:t>
            </a:r>
          </a:p>
          <a:p>
            <a:pPr eaLnBrk="1" hangingPunct="1"/>
            <a:r>
              <a:rPr lang="en-US" sz="2400"/>
              <a:t>Affected by extreme values (outliers)</a:t>
            </a:r>
          </a:p>
          <a:p>
            <a:pPr eaLnBrk="1" hangingPunct="1"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7467600" y="12033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2060" name="AutoShape 5"/>
          <p:cNvSpPr>
            <a:spLocks noChangeArrowheads="1"/>
          </p:cNvSpPr>
          <p:nvPr/>
        </p:nvSpPr>
        <p:spPr bwMode="auto">
          <a:xfrm rot="-5400000">
            <a:off x="59055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7"/>
          <p:cNvSpPr>
            <a:spLocks noChangeArrowheads="1"/>
          </p:cNvSpPr>
          <p:nvPr/>
        </p:nvSpPr>
        <p:spPr bwMode="auto">
          <a:xfrm>
            <a:off x="522288" y="3798888"/>
            <a:ext cx="39846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11  12  13  14  15  16  17  18  19 20</a:t>
            </a:r>
          </a:p>
        </p:txBody>
      </p:sp>
      <p:sp>
        <p:nvSpPr>
          <p:cNvPr id="2062" name="Rectangle 8"/>
          <p:cNvSpPr>
            <a:spLocks noChangeArrowheads="1"/>
          </p:cNvSpPr>
          <p:nvPr/>
        </p:nvSpPr>
        <p:spPr bwMode="auto">
          <a:xfrm>
            <a:off x="609600" y="3657600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63" name="Oval 9"/>
          <p:cNvSpPr>
            <a:spLocks noChangeArrowheads="1"/>
          </p:cNvSpPr>
          <p:nvPr/>
        </p:nvSpPr>
        <p:spPr bwMode="auto">
          <a:xfrm>
            <a:off x="609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0"/>
          <p:cNvSpPr>
            <a:spLocks noChangeArrowheads="1"/>
          </p:cNvSpPr>
          <p:nvPr/>
        </p:nvSpPr>
        <p:spPr bwMode="auto">
          <a:xfrm>
            <a:off x="98425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1"/>
          <p:cNvSpPr>
            <a:spLocks noChangeArrowheads="1"/>
          </p:cNvSpPr>
          <p:nvPr/>
        </p:nvSpPr>
        <p:spPr bwMode="auto">
          <a:xfrm>
            <a:off x="1374775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2"/>
          <p:cNvSpPr>
            <a:spLocks noChangeArrowheads="1"/>
          </p:cNvSpPr>
          <p:nvPr/>
        </p:nvSpPr>
        <p:spPr bwMode="auto">
          <a:xfrm>
            <a:off x="1743075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3"/>
          <p:cNvSpPr>
            <a:spLocks noChangeArrowheads="1"/>
          </p:cNvSpPr>
          <p:nvPr/>
        </p:nvSpPr>
        <p:spPr bwMode="auto">
          <a:xfrm>
            <a:off x="212725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utoShape 14"/>
          <p:cNvSpPr>
            <a:spLocks noChangeArrowheads="1"/>
          </p:cNvSpPr>
          <p:nvPr/>
        </p:nvSpPr>
        <p:spPr bwMode="auto">
          <a:xfrm rot="-5400000">
            <a:off x="12573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Rectangle 15"/>
          <p:cNvSpPr>
            <a:spLocks noChangeArrowheads="1"/>
          </p:cNvSpPr>
          <p:nvPr/>
        </p:nvSpPr>
        <p:spPr bwMode="auto">
          <a:xfrm>
            <a:off x="1447800" y="4800600"/>
            <a:ext cx="1752600" cy="45878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Mean = 13</a:t>
            </a:r>
          </a:p>
        </p:txBody>
      </p:sp>
      <p:sp>
        <p:nvSpPr>
          <p:cNvPr id="2070" name="Rectangle 17"/>
          <p:cNvSpPr>
            <a:spLocks noChangeArrowheads="1"/>
          </p:cNvSpPr>
          <p:nvPr/>
        </p:nvSpPr>
        <p:spPr bwMode="auto">
          <a:xfrm>
            <a:off x="4724400" y="3810000"/>
            <a:ext cx="411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  11  12  13  14  15  16  17  18  19 20</a:t>
            </a:r>
          </a:p>
        </p:txBody>
      </p:sp>
      <p:sp>
        <p:nvSpPr>
          <p:cNvPr id="2071" name="Rectangle 18"/>
          <p:cNvSpPr>
            <a:spLocks noChangeArrowheads="1"/>
          </p:cNvSpPr>
          <p:nvPr/>
        </p:nvSpPr>
        <p:spPr bwMode="auto">
          <a:xfrm>
            <a:off x="4953000" y="3657600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72" name="Oval 19"/>
          <p:cNvSpPr>
            <a:spLocks noChangeArrowheads="1"/>
          </p:cNvSpPr>
          <p:nvPr/>
        </p:nvSpPr>
        <p:spPr bwMode="auto">
          <a:xfrm>
            <a:off x="4935538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Oval 2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Oval 21"/>
          <p:cNvSpPr>
            <a:spLocks noChangeArrowheads="1"/>
          </p:cNvSpPr>
          <p:nvPr/>
        </p:nvSpPr>
        <p:spPr bwMode="auto">
          <a:xfrm>
            <a:off x="5715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Oval 22"/>
          <p:cNvSpPr>
            <a:spLocks noChangeArrowheads="1"/>
          </p:cNvSpPr>
          <p:nvPr/>
        </p:nvSpPr>
        <p:spPr bwMode="auto">
          <a:xfrm>
            <a:off x="6078538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Oval 23"/>
          <p:cNvSpPr>
            <a:spLocks noChangeArrowheads="1"/>
          </p:cNvSpPr>
          <p:nvPr/>
        </p:nvSpPr>
        <p:spPr bwMode="auto">
          <a:xfrm>
            <a:off x="8296275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Rectangle 24"/>
          <p:cNvSpPr>
            <a:spLocks noChangeArrowheads="1"/>
          </p:cNvSpPr>
          <p:nvPr/>
        </p:nvSpPr>
        <p:spPr bwMode="auto">
          <a:xfrm>
            <a:off x="6019800" y="4800600"/>
            <a:ext cx="1676400" cy="45878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Mean = 14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81000" y="5486400"/>
          <a:ext cx="34940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879600" imgH="393700" progId="Equation.3">
                  <p:embed/>
                </p:oleObj>
              </mc:Choice>
              <mc:Fallback>
                <p:oleObj name="Equation" r:id="rId3" imgW="18796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86400"/>
                        <a:ext cx="34940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953000" y="5410200"/>
          <a:ext cx="35417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905000" imgH="393700" progId="Equation.3">
                  <p:embed/>
                </p:oleObj>
              </mc:Choice>
              <mc:Fallback>
                <p:oleObj name="Equation" r:id="rId5" imgW="1905000" imgH="393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410200"/>
                        <a:ext cx="354171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78" name="Straight Connector 30"/>
          <p:cNvCxnSpPr>
            <a:cxnSpLocks noChangeShapeType="1"/>
          </p:cNvCxnSpPr>
          <p:nvPr/>
        </p:nvCxnSpPr>
        <p:spPr bwMode="auto">
          <a:xfrm>
            <a:off x="4953000" y="3895725"/>
            <a:ext cx="35814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79" name="Straight Connector 31"/>
          <p:cNvCxnSpPr>
            <a:cxnSpLocks noChangeShapeType="1"/>
          </p:cNvCxnSpPr>
          <p:nvPr/>
        </p:nvCxnSpPr>
        <p:spPr bwMode="auto">
          <a:xfrm>
            <a:off x="609600" y="3886200"/>
            <a:ext cx="35814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91AA1BD-7992-4C24-99E1-8257B6F477E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Measures of Central Tendency:</a:t>
            </a:r>
            <a:br>
              <a:rPr lang="en-US" sz="3600"/>
            </a:br>
            <a:r>
              <a:rPr lang="en-US" sz="3600"/>
              <a:t>The Median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5029200"/>
          </a:xfrm>
        </p:spPr>
        <p:txBody>
          <a:bodyPr/>
          <a:lstStyle/>
          <a:p>
            <a:pPr eaLnBrk="1" hangingPunct="1"/>
            <a:endParaRPr lang="en-US">
              <a:solidFill>
                <a:schemeClr val="folHlink"/>
              </a:solidFill>
            </a:endParaRPr>
          </a:p>
          <a:p>
            <a:pPr eaLnBrk="1" hangingPunct="1"/>
            <a:r>
              <a:rPr lang="en-US"/>
              <a:t>In an ordered array, the median is the “middle” number (50% above, 50% below)</a:t>
            </a:r>
          </a:p>
          <a:p>
            <a:pPr eaLnBrk="1" hangingPunct="1"/>
            <a:endParaRPr lang="en-US" sz="2700"/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</a:t>
            </a:r>
          </a:p>
          <a:p>
            <a:pPr eaLnBrk="1" hangingPunct="1"/>
            <a:endParaRPr lang="en-US"/>
          </a:p>
          <a:p>
            <a:pPr eaLnBrk="1" hangingPunct="1"/>
            <a:endParaRPr lang="en-US" sz="2700"/>
          </a:p>
          <a:p>
            <a:pPr eaLnBrk="1" hangingPunct="1"/>
            <a:r>
              <a:rPr lang="en-US" sz="2700"/>
              <a:t>Not affected by extreme values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 rot="-5400000">
            <a:off x="5676900" y="4305300"/>
            <a:ext cx="457200" cy="228600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AutoShape 13"/>
          <p:cNvSpPr>
            <a:spLocks noChangeArrowheads="1"/>
          </p:cNvSpPr>
          <p:nvPr/>
        </p:nvSpPr>
        <p:spPr bwMode="auto">
          <a:xfrm rot="-5400000">
            <a:off x="1333500" y="4305300"/>
            <a:ext cx="457200" cy="228600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Rectangle 14"/>
          <p:cNvSpPr>
            <a:spLocks noChangeArrowheads="1"/>
          </p:cNvSpPr>
          <p:nvPr/>
        </p:nvSpPr>
        <p:spPr bwMode="auto">
          <a:xfrm>
            <a:off x="1447800" y="4724400"/>
            <a:ext cx="1981200" cy="45878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Median = 13</a:t>
            </a:r>
          </a:p>
        </p:txBody>
      </p:sp>
      <p:sp>
        <p:nvSpPr>
          <p:cNvPr id="116743" name="Rectangle 23"/>
          <p:cNvSpPr>
            <a:spLocks noChangeArrowheads="1"/>
          </p:cNvSpPr>
          <p:nvPr/>
        </p:nvSpPr>
        <p:spPr bwMode="auto">
          <a:xfrm>
            <a:off x="5791200" y="4724400"/>
            <a:ext cx="2057400" cy="45878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Median = 13</a:t>
            </a:r>
          </a:p>
        </p:txBody>
      </p:sp>
      <p:sp>
        <p:nvSpPr>
          <p:cNvPr id="116744" name="Rectangle 7"/>
          <p:cNvSpPr>
            <a:spLocks noChangeArrowheads="1"/>
          </p:cNvSpPr>
          <p:nvPr/>
        </p:nvSpPr>
        <p:spPr bwMode="auto">
          <a:xfrm>
            <a:off x="522288" y="3798888"/>
            <a:ext cx="39846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11  12  13  14  15  16  17  18  19 20</a:t>
            </a:r>
          </a:p>
        </p:txBody>
      </p:sp>
      <p:sp>
        <p:nvSpPr>
          <p:cNvPr id="116745" name="Rectangle 8"/>
          <p:cNvSpPr>
            <a:spLocks noChangeArrowheads="1"/>
          </p:cNvSpPr>
          <p:nvPr/>
        </p:nvSpPr>
        <p:spPr bwMode="auto">
          <a:xfrm>
            <a:off x="609600" y="3657600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6746" name="Oval 9"/>
          <p:cNvSpPr>
            <a:spLocks noChangeArrowheads="1"/>
          </p:cNvSpPr>
          <p:nvPr/>
        </p:nvSpPr>
        <p:spPr bwMode="auto">
          <a:xfrm>
            <a:off x="609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Oval 10"/>
          <p:cNvSpPr>
            <a:spLocks noChangeArrowheads="1"/>
          </p:cNvSpPr>
          <p:nvPr/>
        </p:nvSpPr>
        <p:spPr bwMode="auto">
          <a:xfrm>
            <a:off x="98425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Oval 11"/>
          <p:cNvSpPr>
            <a:spLocks noChangeArrowheads="1"/>
          </p:cNvSpPr>
          <p:nvPr/>
        </p:nvSpPr>
        <p:spPr bwMode="auto">
          <a:xfrm>
            <a:off x="1374775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Oval 12"/>
          <p:cNvSpPr>
            <a:spLocks noChangeArrowheads="1"/>
          </p:cNvSpPr>
          <p:nvPr/>
        </p:nvSpPr>
        <p:spPr bwMode="auto">
          <a:xfrm>
            <a:off x="1743075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Oval 13"/>
          <p:cNvSpPr>
            <a:spLocks noChangeArrowheads="1"/>
          </p:cNvSpPr>
          <p:nvPr/>
        </p:nvSpPr>
        <p:spPr bwMode="auto">
          <a:xfrm>
            <a:off x="212725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Rectangle 17"/>
          <p:cNvSpPr>
            <a:spLocks noChangeArrowheads="1"/>
          </p:cNvSpPr>
          <p:nvPr/>
        </p:nvSpPr>
        <p:spPr bwMode="auto">
          <a:xfrm>
            <a:off x="4724400" y="3810000"/>
            <a:ext cx="411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  11  12  13  14  15  16  17  18  19 20</a:t>
            </a:r>
          </a:p>
        </p:txBody>
      </p:sp>
      <p:sp>
        <p:nvSpPr>
          <p:cNvPr id="116752" name="Rectangle 18"/>
          <p:cNvSpPr>
            <a:spLocks noChangeArrowheads="1"/>
          </p:cNvSpPr>
          <p:nvPr/>
        </p:nvSpPr>
        <p:spPr bwMode="auto">
          <a:xfrm>
            <a:off x="4953000" y="3657600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6753" name="Oval 19"/>
          <p:cNvSpPr>
            <a:spLocks noChangeArrowheads="1"/>
          </p:cNvSpPr>
          <p:nvPr/>
        </p:nvSpPr>
        <p:spPr bwMode="auto">
          <a:xfrm>
            <a:off x="4935538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2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21"/>
          <p:cNvSpPr>
            <a:spLocks noChangeArrowheads="1"/>
          </p:cNvSpPr>
          <p:nvPr/>
        </p:nvSpPr>
        <p:spPr bwMode="auto">
          <a:xfrm>
            <a:off x="5715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Oval 22"/>
          <p:cNvSpPr>
            <a:spLocks noChangeArrowheads="1"/>
          </p:cNvSpPr>
          <p:nvPr/>
        </p:nvSpPr>
        <p:spPr bwMode="auto">
          <a:xfrm>
            <a:off x="6078538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3"/>
          <p:cNvSpPr>
            <a:spLocks noChangeArrowheads="1"/>
          </p:cNvSpPr>
          <p:nvPr/>
        </p:nvSpPr>
        <p:spPr bwMode="auto">
          <a:xfrm>
            <a:off x="8296275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6758" name="Straight Connector 40"/>
          <p:cNvCxnSpPr>
            <a:cxnSpLocks noChangeShapeType="1"/>
          </p:cNvCxnSpPr>
          <p:nvPr/>
        </p:nvCxnSpPr>
        <p:spPr bwMode="auto">
          <a:xfrm>
            <a:off x="4953000" y="3895725"/>
            <a:ext cx="35814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6759" name="Straight Connector 41"/>
          <p:cNvCxnSpPr>
            <a:cxnSpLocks noChangeShapeType="1"/>
          </p:cNvCxnSpPr>
          <p:nvPr/>
        </p:nvCxnSpPr>
        <p:spPr bwMode="auto">
          <a:xfrm>
            <a:off x="609600" y="3886200"/>
            <a:ext cx="35814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B2365EA4-5085-461C-BC76-D31C2AD87AC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Learning Objectives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4648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endParaRPr lang="en-US" sz="1400" b="1" dirty="0"/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 b="1" dirty="0"/>
              <a:t>In this Topic you learn:</a:t>
            </a:r>
            <a:r>
              <a:rPr lang="en-US" sz="2400" dirty="0"/>
              <a:t> 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The measures of central tendency and their interpretation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The measures of variability and their interpretation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The measures of Association and their interpretation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To construct frequency tables and histograms, analyze </a:t>
            </a:r>
            <a:r>
              <a:rPr lang="en-US" sz="2400" dirty="0" err="1"/>
              <a:t>gaphical</a:t>
            </a:r>
            <a:r>
              <a:rPr lang="en-US" sz="2400" dirty="0"/>
              <a:t> information 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To use </a:t>
            </a:r>
            <a:r>
              <a:rPr lang="en-US" sz="2400" dirty="0" err="1"/>
              <a:t>StatTools</a:t>
            </a:r>
            <a:r>
              <a:rPr lang="en-US" sz="2400" dirty="0"/>
              <a:t> for data processing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AC1FD474-84B5-4E3C-8BEB-9CF1D4FBC86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Measures of Central Tendency:</a:t>
            </a:r>
            <a:br>
              <a:rPr lang="en-US" sz="3600"/>
            </a:br>
            <a:r>
              <a:rPr lang="en-US" sz="3600"/>
              <a:t>Locating the Median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The location of the median when the values are in numerical order (smallest to largest):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000"/>
              <a:t>If the number of values is odd, the median is the middle number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000"/>
              <a:t>If the number of values is even, the median is the average of the two middle numbers</a:t>
            </a:r>
          </a:p>
          <a:p>
            <a:pPr marL="512763" lvl="1" indent="-77788"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/>
              <a:t>	Note that            is not the </a:t>
            </a:r>
            <a:r>
              <a:rPr lang="en-US" sz="2000" i="1">
                <a:solidFill>
                  <a:schemeClr val="folHlink"/>
                </a:solidFill>
              </a:rPr>
              <a:t>value</a:t>
            </a:r>
            <a:r>
              <a:rPr lang="en-US" sz="2000"/>
              <a:t> of the median, only the </a:t>
            </a:r>
            <a:r>
              <a:rPr lang="en-US" sz="2000" i="1">
                <a:solidFill>
                  <a:schemeClr val="folHlink"/>
                </a:solidFill>
              </a:rPr>
              <a:t>position</a:t>
            </a:r>
            <a:r>
              <a:rPr lang="en-US" sz="2000"/>
              <a:t> of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/>
              <a:t>     the median in the ranked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257300" y="2590800"/>
          <a:ext cx="7086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3543300" imgH="393700" progId="Equation.3">
                  <p:embed/>
                </p:oleObj>
              </mc:Choice>
              <mc:Fallback>
                <p:oleObj name="Equation" r:id="rId3" imgW="35433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590800"/>
                        <a:ext cx="7086600" cy="78740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133600" y="5029200"/>
          <a:ext cx="6096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342751" imgH="393529" progId="Equation.3">
                  <p:embed/>
                </p:oleObj>
              </mc:Choice>
              <mc:Fallback>
                <p:oleObj name="Equation" r:id="rId5" imgW="342751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6096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DE0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762000" y="4953000"/>
            <a:ext cx="807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88BF13A3-147F-43D1-AF3C-7950FE80E53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3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93038" cy="990600"/>
          </a:xfrm>
        </p:spPr>
        <p:txBody>
          <a:bodyPr/>
          <a:lstStyle/>
          <a:p>
            <a:pPr eaLnBrk="1" hangingPunct="1"/>
            <a:r>
              <a:rPr lang="en-US" sz="3600"/>
              <a:t>Measures of Central Tendency:</a:t>
            </a:r>
            <a:br>
              <a:rPr lang="en-US" sz="3600"/>
            </a:br>
            <a:r>
              <a:rPr lang="en-US" sz="3600"/>
              <a:t>The Mode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532313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/>
              <a:t>Value that occurs most often</a:t>
            </a:r>
          </a:p>
          <a:p>
            <a:pPr eaLnBrk="1" hangingPunct="1">
              <a:spcBef>
                <a:spcPct val="10000"/>
              </a:spcBef>
            </a:pPr>
            <a:r>
              <a:rPr lang="en-US"/>
              <a:t>Not affected by extreme values</a:t>
            </a:r>
          </a:p>
          <a:p>
            <a:pPr eaLnBrk="1" hangingPunct="1">
              <a:spcBef>
                <a:spcPct val="10000"/>
              </a:spcBef>
            </a:pPr>
            <a:r>
              <a:rPr lang="en-US"/>
              <a:t>Used for either numerical or categorical data</a:t>
            </a:r>
          </a:p>
          <a:p>
            <a:pPr eaLnBrk="1" hangingPunct="1">
              <a:spcBef>
                <a:spcPct val="10000"/>
              </a:spcBef>
            </a:pPr>
            <a:r>
              <a:rPr lang="en-US"/>
              <a:t>There may be no mode</a:t>
            </a:r>
          </a:p>
          <a:p>
            <a:pPr eaLnBrk="1" hangingPunct="1">
              <a:spcBef>
                <a:spcPct val="10000"/>
              </a:spcBef>
            </a:pPr>
            <a:r>
              <a:rPr lang="en-US"/>
              <a:t>There may be several modes</a:t>
            </a:r>
          </a:p>
          <a:p>
            <a:pPr eaLnBrk="1" hangingPunct="1"/>
            <a:endParaRPr lang="en-US"/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>
            <a:off x="768350" y="5576888"/>
            <a:ext cx="3354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09600" y="5570538"/>
            <a:ext cx="54102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0   1   2   3   4   5   6   7   8   9   10   11   12   13   14</a:t>
            </a:r>
            <a:r>
              <a:rPr lang="en-US" sz="1800" b="1"/>
              <a:t>   </a:t>
            </a:r>
          </a:p>
        </p:txBody>
      </p:sp>
      <p:sp>
        <p:nvSpPr>
          <p:cNvPr id="136198" name="Oval 6"/>
          <p:cNvSpPr>
            <a:spLocks noChangeArrowheads="1"/>
          </p:cNvSpPr>
          <p:nvPr/>
        </p:nvSpPr>
        <p:spPr bwMode="auto">
          <a:xfrm>
            <a:off x="9144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1512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Oval 8"/>
          <p:cNvSpPr>
            <a:spLocks noChangeArrowheads="1"/>
          </p:cNvSpPr>
          <p:nvPr/>
        </p:nvSpPr>
        <p:spPr bwMode="auto">
          <a:xfrm>
            <a:off x="2046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1" name="Oval 9"/>
          <p:cNvSpPr>
            <a:spLocks noChangeArrowheads="1"/>
          </p:cNvSpPr>
          <p:nvPr/>
        </p:nvSpPr>
        <p:spPr bwMode="auto">
          <a:xfrm>
            <a:off x="2655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2" name="Oval 10"/>
          <p:cNvSpPr>
            <a:spLocks noChangeArrowheads="1"/>
          </p:cNvSpPr>
          <p:nvPr/>
        </p:nvSpPr>
        <p:spPr bwMode="auto">
          <a:xfrm>
            <a:off x="2046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Oval 11"/>
          <p:cNvSpPr>
            <a:spLocks noChangeArrowheads="1"/>
          </p:cNvSpPr>
          <p:nvPr/>
        </p:nvSpPr>
        <p:spPr bwMode="auto">
          <a:xfrm>
            <a:off x="3189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4" name="Oval 12"/>
          <p:cNvSpPr>
            <a:spLocks noChangeArrowheads="1"/>
          </p:cNvSpPr>
          <p:nvPr/>
        </p:nvSpPr>
        <p:spPr bwMode="auto">
          <a:xfrm>
            <a:off x="3189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Oval 13"/>
          <p:cNvSpPr>
            <a:spLocks noChangeArrowheads="1"/>
          </p:cNvSpPr>
          <p:nvPr/>
        </p:nvSpPr>
        <p:spPr bwMode="auto">
          <a:xfrm>
            <a:off x="3189288" y="48910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6" name="Rectangle 14"/>
          <p:cNvSpPr>
            <a:spLocks noChangeArrowheads="1"/>
          </p:cNvSpPr>
          <p:nvPr/>
        </p:nvSpPr>
        <p:spPr bwMode="auto">
          <a:xfrm>
            <a:off x="3482975" y="6175375"/>
            <a:ext cx="16986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Mode = 9</a:t>
            </a:r>
          </a:p>
        </p:txBody>
      </p:sp>
      <p:sp>
        <p:nvSpPr>
          <p:cNvPr id="136207" name="Oval 15"/>
          <p:cNvSpPr>
            <a:spLocks noChangeArrowheads="1"/>
          </p:cNvSpPr>
          <p:nvPr/>
        </p:nvSpPr>
        <p:spPr bwMode="auto">
          <a:xfrm>
            <a:off x="3570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8" name="AutoShape 16"/>
          <p:cNvSpPr>
            <a:spLocks noChangeArrowheads="1"/>
          </p:cNvSpPr>
          <p:nvPr/>
        </p:nvSpPr>
        <p:spPr bwMode="auto">
          <a:xfrm rot="-5400000">
            <a:off x="3018632" y="5972968"/>
            <a:ext cx="609600" cy="398463"/>
          </a:xfrm>
          <a:prstGeom prst="rightArrow">
            <a:avLst>
              <a:gd name="adj1" fmla="val 31481"/>
              <a:gd name="adj2" fmla="val 3865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>
            <a:off x="3968750" y="5576888"/>
            <a:ext cx="1296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210" name="Oval 18"/>
          <p:cNvSpPr>
            <a:spLocks noChangeArrowheads="1"/>
          </p:cNvSpPr>
          <p:nvPr/>
        </p:nvSpPr>
        <p:spPr bwMode="auto">
          <a:xfrm>
            <a:off x="4332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Oval 19"/>
          <p:cNvSpPr>
            <a:spLocks noChangeArrowheads="1"/>
          </p:cNvSpPr>
          <p:nvPr/>
        </p:nvSpPr>
        <p:spPr bwMode="auto">
          <a:xfrm>
            <a:off x="4332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2" name="Oval 20"/>
          <p:cNvSpPr>
            <a:spLocks noChangeArrowheads="1"/>
          </p:cNvSpPr>
          <p:nvPr/>
        </p:nvSpPr>
        <p:spPr bwMode="auto">
          <a:xfrm>
            <a:off x="47894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3" name="Oval 21"/>
          <p:cNvSpPr>
            <a:spLocks noChangeArrowheads="1"/>
          </p:cNvSpPr>
          <p:nvPr/>
        </p:nvSpPr>
        <p:spPr bwMode="auto">
          <a:xfrm>
            <a:off x="51704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4" name="Line 22"/>
          <p:cNvSpPr>
            <a:spLocks noChangeShapeType="1"/>
          </p:cNvSpPr>
          <p:nvPr/>
        </p:nvSpPr>
        <p:spPr bwMode="auto">
          <a:xfrm flipV="1">
            <a:off x="6477000" y="5576888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215" name="Rectangle 23"/>
          <p:cNvSpPr>
            <a:spLocks noChangeArrowheads="1"/>
          </p:cNvSpPr>
          <p:nvPr/>
        </p:nvSpPr>
        <p:spPr bwMode="auto">
          <a:xfrm>
            <a:off x="6477000" y="5503863"/>
            <a:ext cx="2536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0   1   2   3   4   5   6</a:t>
            </a:r>
          </a:p>
        </p:txBody>
      </p:sp>
      <p:sp>
        <p:nvSpPr>
          <p:cNvPr id="136216" name="Oval 24"/>
          <p:cNvSpPr>
            <a:spLocks noChangeArrowheads="1"/>
          </p:cNvSpPr>
          <p:nvPr/>
        </p:nvSpPr>
        <p:spPr bwMode="auto">
          <a:xfrm>
            <a:off x="65532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7" name="Oval 25"/>
          <p:cNvSpPr>
            <a:spLocks noChangeArrowheads="1"/>
          </p:cNvSpPr>
          <p:nvPr/>
        </p:nvSpPr>
        <p:spPr bwMode="auto">
          <a:xfrm>
            <a:off x="68580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8" name="Oval 26"/>
          <p:cNvSpPr>
            <a:spLocks noChangeArrowheads="1"/>
          </p:cNvSpPr>
          <p:nvPr/>
        </p:nvSpPr>
        <p:spPr bwMode="auto">
          <a:xfrm>
            <a:off x="71628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9" name="Oval 27"/>
          <p:cNvSpPr>
            <a:spLocks noChangeArrowheads="1"/>
          </p:cNvSpPr>
          <p:nvPr/>
        </p:nvSpPr>
        <p:spPr bwMode="auto">
          <a:xfrm>
            <a:off x="74676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20" name="Oval 28"/>
          <p:cNvSpPr>
            <a:spLocks noChangeArrowheads="1"/>
          </p:cNvSpPr>
          <p:nvPr/>
        </p:nvSpPr>
        <p:spPr bwMode="auto">
          <a:xfrm>
            <a:off x="80660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21" name="Oval 29"/>
          <p:cNvSpPr>
            <a:spLocks noChangeArrowheads="1"/>
          </p:cNvSpPr>
          <p:nvPr/>
        </p:nvSpPr>
        <p:spPr bwMode="auto">
          <a:xfrm>
            <a:off x="8370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22" name="Rectangle 30"/>
          <p:cNvSpPr>
            <a:spLocks noChangeArrowheads="1"/>
          </p:cNvSpPr>
          <p:nvPr/>
        </p:nvSpPr>
        <p:spPr bwMode="auto">
          <a:xfrm>
            <a:off x="6858000" y="6010275"/>
            <a:ext cx="16224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No Mode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4138F8F5-9B34-42A4-962C-CD561DE1FC3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Central Tendency:</a:t>
            </a:r>
            <a:br>
              <a:rPr lang="en-US"/>
            </a:br>
            <a:r>
              <a:rPr lang="en-US"/>
              <a:t>Review Example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2209800" cy="2708275"/>
          </a:xfrm>
          <a:prstGeom prst="rect">
            <a:avLst/>
          </a:prstGeom>
          <a:solidFill>
            <a:srgbClr val="FDE0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House Prices: </a:t>
            </a:r>
            <a:br>
              <a:rPr lang="en-US" sz="2000" b="1">
                <a:latin typeface="Times New Roman" pitchFamily="18" charset="0"/>
              </a:rPr>
            </a:b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        $2,000,000</a:t>
            </a:r>
          </a:p>
          <a:p>
            <a:pPr eaLnBrk="0" hangingPunct="0"/>
            <a:r>
              <a:rPr lang="en-US" sz="2000" b="1">
                <a:latin typeface="Times New Roman" pitchFamily="18" charset="0"/>
              </a:rPr>
              <a:t>        $   500,000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        $   300,000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        $   100,000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        </a:t>
            </a:r>
            <a:r>
              <a:rPr lang="en-US" sz="2000" b="1" u="sng">
                <a:latin typeface="Times New Roman" pitchFamily="18" charset="0"/>
              </a:rPr>
              <a:t>$   100,000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Sum $ </a:t>
            </a:r>
            <a:r>
              <a:rPr lang="en-US" sz="2000" b="1">
                <a:latin typeface="Times New Roman" pitchFamily="18" charset="0"/>
              </a:rPr>
              <a:t>3,000,000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124200" y="1981200"/>
            <a:ext cx="5638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</a:pPr>
            <a:r>
              <a:rPr lang="en-US" sz="2700" b="1">
                <a:latin typeface="Times New Roman" pitchFamily="18" charset="0"/>
              </a:rPr>
              <a:t>Mean:</a:t>
            </a:r>
            <a:r>
              <a:rPr lang="en-US" sz="2700">
                <a:latin typeface="Times New Roman" pitchFamily="18" charset="0"/>
              </a:rPr>
              <a:t>    ($3,000,000/5)  </a:t>
            </a:r>
          </a:p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700">
                <a:latin typeface="Times New Roman" pitchFamily="18" charset="0"/>
              </a:rPr>
              <a:t>			 =  </a:t>
            </a:r>
            <a:r>
              <a:rPr lang="en-US" sz="2700" b="1">
                <a:solidFill>
                  <a:schemeClr val="bg2"/>
                </a:solidFill>
                <a:latin typeface="Times New Roman" pitchFamily="18" charset="0"/>
              </a:rPr>
              <a:t>$600,000</a:t>
            </a:r>
          </a:p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</a:pPr>
            <a:r>
              <a:rPr lang="en-US" sz="2700" b="1">
                <a:latin typeface="Times New Roman" pitchFamily="18" charset="0"/>
              </a:rPr>
              <a:t>Median:</a:t>
            </a:r>
            <a:r>
              <a:rPr lang="en-US" sz="2700">
                <a:latin typeface="Times New Roman" pitchFamily="18" charset="0"/>
              </a:rPr>
              <a:t>  middle value of ranked data </a:t>
            </a:r>
            <a:br>
              <a:rPr lang="en-US" sz="2700">
                <a:latin typeface="Times New Roman" pitchFamily="18" charset="0"/>
              </a:rPr>
            </a:br>
            <a:r>
              <a:rPr lang="en-US" sz="2700">
                <a:latin typeface="Times New Roman" pitchFamily="18" charset="0"/>
              </a:rPr>
              <a:t>                   = </a:t>
            </a:r>
            <a:r>
              <a:rPr lang="en-US" sz="2700" b="1">
                <a:solidFill>
                  <a:schemeClr val="bg2"/>
                </a:solidFill>
                <a:latin typeface="Times New Roman" pitchFamily="18" charset="0"/>
              </a:rPr>
              <a:t>$300,000</a:t>
            </a:r>
          </a:p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</a:pPr>
            <a:r>
              <a:rPr lang="en-US" sz="2700" b="1">
                <a:latin typeface="Times New Roman" pitchFamily="18" charset="0"/>
              </a:rPr>
              <a:t>Mode:</a:t>
            </a:r>
            <a:r>
              <a:rPr lang="en-US" sz="2700">
                <a:latin typeface="Times New Roman" pitchFamily="18" charset="0"/>
              </a:rPr>
              <a:t>  most frequent value </a:t>
            </a:r>
            <a:br>
              <a:rPr lang="en-US" sz="2700">
                <a:latin typeface="Times New Roman" pitchFamily="18" charset="0"/>
              </a:rPr>
            </a:br>
            <a:r>
              <a:rPr lang="en-US" sz="2700">
                <a:latin typeface="Times New Roman" pitchFamily="18" charset="0"/>
              </a:rPr>
              <a:t>                   = </a:t>
            </a:r>
            <a:r>
              <a:rPr lang="en-US" sz="2700" b="1">
                <a:solidFill>
                  <a:schemeClr val="bg2"/>
                </a:solidFill>
                <a:latin typeface="Times New Roman" pitchFamily="18" charset="0"/>
              </a:rPr>
              <a:t>$100,000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B7D986B1-BA7E-48C7-8245-C31BDB10C2F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Central Tendency:</a:t>
            </a:r>
            <a:br>
              <a:rPr lang="en-US"/>
            </a:br>
            <a:r>
              <a:rPr lang="en-US"/>
              <a:t>Which Measure to Choose?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81213"/>
            <a:ext cx="8077200" cy="3944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The</a:t>
            </a:r>
            <a:r>
              <a:rPr lang="en-US" b="1">
                <a:latin typeface="Times New Roman" pitchFamily="18" charset="0"/>
              </a:rPr>
              <a:t> mean</a:t>
            </a:r>
            <a:r>
              <a:rPr lang="en-US">
                <a:latin typeface="Times New Roman" pitchFamily="18" charset="0"/>
              </a:rPr>
              <a:t> is generally used, unless extreme values (outliers) exist.</a:t>
            </a:r>
          </a:p>
          <a:p>
            <a:pPr eaLnBrk="1" hangingPunct="1"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The </a:t>
            </a:r>
            <a:r>
              <a:rPr lang="en-US" b="1">
                <a:latin typeface="Times New Roman" pitchFamily="18" charset="0"/>
              </a:rPr>
              <a:t>median</a:t>
            </a:r>
            <a:r>
              <a:rPr lang="en-US">
                <a:latin typeface="Times New Roman" pitchFamily="18" charset="0"/>
              </a:rPr>
              <a:t> is often used, since the median is not sensitive to extreme values.  For example, median home prices may be reported for a region; it is less sensitive to outliers.</a:t>
            </a:r>
          </a:p>
          <a:p>
            <a:pPr eaLnBrk="1" hangingPunct="1">
              <a:lnSpc>
                <a:spcPct val="90000"/>
              </a:lnSpc>
              <a:spcBef>
                <a:spcPct val="5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In some situations it makes sense to report both the </a:t>
            </a:r>
            <a:r>
              <a:rPr lang="en-US" b="1">
                <a:latin typeface="Times New Roman" pitchFamily="18" charset="0"/>
              </a:rPr>
              <a:t>mean</a:t>
            </a:r>
            <a:r>
              <a:rPr lang="en-US">
                <a:latin typeface="Times New Roman" pitchFamily="18" charset="0"/>
              </a:rPr>
              <a:t> and the </a:t>
            </a:r>
            <a:r>
              <a:rPr lang="en-US" b="1">
                <a:latin typeface="Times New Roman" pitchFamily="18" charset="0"/>
              </a:rPr>
              <a:t>median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E0A4D8FB-0280-4DD2-BBE5-CD70546BD02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Central Tendency:</a:t>
            </a:r>
            <a:br>
              <a:rPr lang="en-US"/>
            </a:br>
            <a:r>
              <a:rPr lang="en-US"/>
              <a:t>Summary</a:t>
            </a:r>
          </a:p>
        </p:txBody>
      </p:sp>
      <p:sp>
        <p:nvSpPr>
          <p:cNvPr id="7175" name="Line 3"/>
          <p:cNvSpPr>
            <a:spLocks noChangeShapeType="1"/>
          </p:cNvSpPr>
          <p:nvPr/>
        </p:nvSpPr>
        <p:spPr bwMode="auto">
          <a:xfrm>
            <a:off x="4522788" y="2405063"/>
            <a:ext cx="0" cy="555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152775" y="2057400"/>
            <a:ext cx="2876550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Central Tendency</a:t>
            </a:r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>
            <a:off x="1712913" y="2960688"/>
            <a:ext cx="5762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685800" y="3378200"/>
            <a:ext cx="198755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Arithmetic Mean</a:t>
            </a:r>
          </a:p>
        </p:txBody>
      </p:sp>
      <p:sp>
        <p:nvSpPr>
          <p:cNvPr id="7179" name="Rectangle 8"/>
          <p:cNvSpPr>
            <a:spLocks noChangeArrowheads="1"/>
          </p:cNvSpPr>
          <p:nvPr/>
        </p:nvSpPr>
        <p:spPr bwMode="auto">
          <a:xfrm>
            <a:off x="3919538" y="3378200"/>
            <a:ext cx="1162050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Median</a:t>
            </a:r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6945313" y="3376613"/>
            <a:ext cx="1093787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Mode</a:t>
            </a:r>
          </a:p>
        </p:txBody>
      </p:sp>
      <p:sp>
        <p:nvSpPr>
          <p:cNvPr id="7181" name="Line 11"/>
          <p:cNvSpPr>
            <a:spLocks noChangeShapeType="1"/>
          </p:cNvSpPr>
          <p:nvPr/>
        </p:nvSpPr>
        <p:spPr bwMode="auto">
          <a:xfrm>
            <a:off x="7485063" y="2960688"/>
            <a:ext cx="0" cy="415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>
            <a:off x="1709738" y="2960688"/>
            <a:ext cx="0" cy="415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3"/>
          <p:cNvSpPr>
            <a:spLocks noChangeShapeType="1"/>
          </p:cNvSpPr>
          <p:nvPr/>
        </p:nvSpPr>
        <p:spPr bwMode="auto">
          <a:xfrm>
            <a:off x="4533900" y="2960688"/>
            <a:ext cx="0" cy="415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4"/>
          <p:cNvSpPr>
            <a:spLocks noChangeShapeType="1"/>
          </p:cNvSpPr>
          <p:nvPr/>
        </p:nvSpPr>
        <p:spPr bwMode="auto">
          <a:xfrm>
            <a:off x="3643313" y="4418013"/>
            <a:ext cx="153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Oval 15"/>
          <p:cNvSpPr>
            <a:spLocks noChangeArrowheads="1"/>
          </p:cNvSpPr>
          <p:nvPr/>
        </p:nvSpPr>
        <p:spPr bwMode="auto">
          <a:xfrm>
            <a:off x="3673475" y="4279900"/>
            <a:ext cx="138113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4359275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7"/>
          <p:cNvSpPr>
            <a:spLocks noChangeArrowheads="1"/>
          </p:cNvSpPr>
          <p:nvPr/>
        </p:nvSpPr>
        <p:spPr bwMode="auto">
          <a:xfrm>
            <a:off x="4564063" y="4279900"/>
            <a:ext cx="138112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18"/>
          <p:cNvSpPr>
            <a:spLocks noChangeArrowheads="1"/>
          </p:cNvSpPr>
          <p:nvPr/>
        </p:nvSpPr>
        <p:spPr bwMode="auto">
          <a:xfrm>
            <a:off x="3856038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19"/>
          <p:cNvSpPr>
            <a:spLocks noChangeArrowheads="1"/>
          </p:cNvSpPr>
          <p:nvPr/>
        </p:nvSpPr>
        <p:spPr bwMode="auto">
          <a:xfrm>
            <a:off x="4702175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Oval 20"/>
          <p:cNvSpPr>
            <a:spLocks noChangeArrowheads="1"/>
          </p:cNvSpPr>
          <p:nvPr/>
        </p:nvSpPr>
        <p:spPr bwMode="auto">
          <a:xfrm>
            <a:off x="4154488" y="4279900"/>
            <a:ext cx="136525" cy="13811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AutoShape 21"/>
          <p:cNvSpPr>
            <a:spLocks noChangeArrowheads="1"/>
          </p:cNvSpPr>
          <p:nvPr/>
        </p:nvSpPr>
        <p:spPr bwMode="auto">
          <a:xfrm rot="-5400000">
            <a:off x="4118770" y="4523581"/>
            <a:ext cx="207962" cy="136525"/>
          </a:xfrm>
          <a:prstGeom prst="rightArrow">
            <a:avLst>
              <a:gd name="adj1" fmla="val 50000"/>
              <a:gd name="adj2" fmla="val 38363"/>
            </a:avLst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Oval 22"/>
          <p:cNvSpPr>
            <a:spLocks noChangeArrowheads="1"/>
          </p:cNvSpPr>
          <p:nvPr/>
        </p:nvSpPr>
        <p:spPr bwMode="auto">
          <a:xfrm>
            <a:off x="4951413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Oval 23"/>
          <p:cNvSpPr>
            <a:spLocks noChangeArrowheads="1"/>
          </p:cNvSpPr>
          <p:nvPr/>
        </p:nvSpPr>
        <p:spPr bwMode="auto">
          <a:xfrm>
            <a:off x="3856038" y="4002088"/>
            <a:ext cx="136525" cy="1381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24"/>
          <p:cNvSpPr>
            <a:spLocks noChangeArrowheads="1"/>
          </p:cNvSpPr>
          <p:nvPr/>
        </p:nvSpPr>
        <p:spPr bwMode="auto">
          <a:xfrm>
            <a:off x="3856038" y="4140200"/>
            <a:ext cx="136525" cy="1397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>
            <a:off x="6843713" y="4418013"/>
            <a:ext cx="153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6" name="Oval 26"/>
          <p:cNvSpPr>
            <a:spLocks noChangeArrowheads="1"/>
          </p:cNvSpPr>
          <p:nvPr/>
        </p:nvSpPr>
        <p:spPr bwMode="auto">
          <a:xfrm>
            <a:off x="6875463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27"/>
          <p:cNvSpPr>
            <a:spLocks noChangeArrowheads="1"/>
          </p:cNvSpPr>
          <p:nvPr/>
        </p:nvSpPr>
        <p:spPr bwMode="auto">
          <a:xfrm>
            <a:off x="7559675" y="4279900"/>
            <a:ext cx="138113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28"/>
          <p:cNvSpPr>
            <a:spLocks noChangeArrowheads="1"/>
          </p:cNvSpPr>
          <p:nvPr/>
        </p:nvSpPr>
        <p:spPr bwMode="auto">
          <a:xfrm>
            <a:off x="7766050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Oval 29"/>
          <p:cNvSpPr>
            <a:spLocks noChangeArrowheads="1"/>
          </p:cNvSpPr>
          <p:nvPr/>
        </p:nvSpPr>
        <p:spPr bwMode="auto">
          <a:xfrm>
            <a:off x="7056438" y="4279900"/>
            <a:ext cx="136525" cy="13811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0"/>
          <p:cNvSpPr>
            <a:spLocks noChangeArrowheads="1"/>
          </p:cNvSpPr>
          <p:nvPr/>
        </p:nvSpPr>
        <p:spPr bwMode="auto">
          <a:xfrm>
            <a:off x="7902575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Oval 31"/>
          <p:cNvSpPr>
            <a:spLocks noChangeArrowheads="1"/>
          </p:cNvSpPr>
          <p:nvPr/>
        </p:nvSpPr>
        <p:spPr bwMode="auto">
          <a:xfrm>
            <a:off x="7354888" y="4279900"/>
            <a:ext cx="136525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AutoShape 32"/>
          <p:cNvSpPr>
            <a:spLocks noChangeArrowheads="1"/>
          </p:cNvSpPr>
          <p:nvPr/>
        </p:nvSpPr>
        <p:spPr bwMode="auto">
          <a:xfrm rot="-5400000">
            <a:off x="7044532" y="4523581"/>
            <a:ext cx="207962" cy="136525"/>
          </a:xfrm>
          <a:prstGeom prst="rightArrow">
            <a:avLst>
              <a:gd name="adj1" fmla="val 50000"/>
              <a:gd name="adj2" fmla="val 38363"/>
            </a:avLst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Oval 33"/>
          <p:cNvSpPr>
            <a:spLocks noChangeArrowheads="1"/>
          </p:cNvSpPr>
          <p:nvPr/>
        </p:nvSpPr>
        <p:spPr bwMode="auto">
          <a:xfrm>
            <a:off x="8151813" y="4279900"/>
            <a:ext cx="138112" cy="1381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Oval 34"/>
          <p:cNvSpPr>
            <a:spLocks noChangeArrowheads="1"/>
          </p:cNvSpPr>
          <p:nvPr/>
        </p:nvSpPr>
        <p:spPr bwMode="auto">
          <a:xfrm>
            <a:off x="7056438" y="4002088"/>
            <a:ext cx="136525" cy="13811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Oval 35"/>
          <p:cNvSpPr>
            <a:spLocks noChangeArrowheads="1"/>
          </p:cNvSpPr>
          <p:nvPr/>
        </p:nvSpPr>
        <p:spPr bwMode="auto">
          <a:xfrm>
            <a:off x="7056438" y="4140200"/>
            <a:ext cx="136525" cy="1397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60438" y="4140200"/>
          <a:ext cx="11636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672808" imgH="609336" progId="Equation.3">
                  <p:embed/>
                </p:oleObj>
              </mc:Choice>
              <mc:Fallback>
                <p:oleObj name="Equation" r:id="rId3" imgW="672808" imgH="60933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4140200"/>
                        <a:ext cx="116363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3332163" y="4902200"/>
            <a:ext cx="1825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Middle value in the ordered array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805613" y="4902200"/>
            <a:ext cx="150812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Most frequently observed value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68AC1F0A-1A06-4FEC-8087-72EDCE28016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3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pic>
        <p:nvPicPr>
          <p:cNvPr id="33794" name="Picture 2" descr="normalcur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004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181600" y="5943600"/>
            <a:ext cx="2362200" cy="7112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Same center, 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different variation</a:t>
            </a: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Variation</a:t>
            </a:r>
          </a:p>
        </p:txBody>
      </p:sp>
      <p:sp>
        <p:nvSpPr>
          <p:cNvPr id="33797" name="Rectangle 17"/>
          <p:cNvSpPr>
            <a:spLocks noChangeArrowheads="1"/>
          </p:cNvSpPr>
          <p:nvPr/>
        </p:nvSpPr>
        <p:spPr bwMode="auto">
          <a:xfrm>
            <a:off x="152400" y="4038600"/>
            <a:ext cx="411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Measures of variation give information on the </a:t>
            </a:r>
            <a:r>
              <a:rPr lang="en-US" b="1">
                <a:solidFill>
                  <a:schemeClr val="folHlink"/>
                </a:solidFill>
              </a:rPr>
              <a:t>spread </a:t>
            </a:r>
            <a:r>
              <a:rPr lang="en-US"/>
              <a:t>or</a:t>
            </a:r>
            <a:r>
              <a:rPr lang="en-US" b="1">
                <a:solidFill>
                  <a:schemeClr val="folHlink"/>
                </a:solidFill>
              </a:rPr>
              <a:t> variability</a:t>
            </a:r>
            <a:r>
              <a:rPr lang="en-US"/>
              <a:t> or </a:t>
            </a:r>
            <a:r>
              <a:rPr lang="en-US" b="1">
                <a:solidFill>
                  <a:schemeClr val="folHlink"/>
                </a:solidFill>
              </a:rPr>
              <a:t>dispersion</a:t>
            </a:r>
            <a:r>
              <a:rPr lang="en-US"/>
              <a:t> of the data values.</a:t>
            </a:r>
            <a:br>
              <a:rPr lang="en-US"/>
            </a:br>
            <a:endParaRPr lang="en-US"/>
          </a:p>
        </p:txBody>
      </p:sp>
      <p:grpSp>
        <p:nvGrpSpPr>
          <p:cNvPr id="33798" name="Group 23"/>
          <p:cNvGrpSpPr>
            <a:grpSpLocks/>
          </p:cNvGrpSpPr>
          <p:nvPr/>
        </p:nvGrpSpPr>
        <p:grpSpPr bwMode="auto">
          <a:xfrm>
            <a:off x="381000" y="1676400"/>
            <a:ext cx="8380413" cy="1701800"/>
            <a:chOff x="144" y="1056"/>
            <a:chExt cx="5279" cy="1072"/>
          </a:xfrm>
        </p:grpSpPr>
        <p:sp>
          <p:nvSpPr>
            <p:cNvPr id="33801" name="Line 6"/>
            <p:cNvSpPr>
              <a:spLocks noChangeShapeType="1"/>
            </p:cNvSpPr>
            <p:nvPr/>
          </p:nvSpPr>
          <p:spPr bwMode="auto">
            <a:xfrm>
              <a:off x="432" y="1488"/>
              <a:ext cx="4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8"/>
            <p:cNvSpPr>
              <a:spLocks noChangeShapeType="1"/>
            </p:cNvSpPr>
            <p:nvPr/>
          </p:nvSpPr>
          <p:spPr bwMode="auto">
            <a:xfrm>
              <a:off x="2832" y="134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Rectangle 10"/>
            <p:cNvSpPr>
              <a:spLocks noChangeArrowheads="1"/>
            </p:cNvSpPr>
            <p:nvPr/>
          </p:nvSpPr>
          <p:spPr bwMode="auto">
            <a:xfrm>
              <a:off x="2256" y="1056"/>
              <a:ext cx="1152" cy="294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Variation</a:t>
              </a:r>
            </a:p>
          </p:txBody>
        </p:sp>
        <p:grpSp>
          <p:nvGrpSpPr>
            <p:cNvPr id="33804" name="Group 21"/>
            <p:cNvGrpSpPr>
              <a:grpSpLocks/>
            </p:cNvGrpSpPr>
            <p:nvPr/>
          </p:nvGrpSpPr>
          <p:grpSpPr bwMode="auto">
            <a:xfrm>
              <a:off x="2992" y="1488"/>
              <a:ext cx="960" cy="640"/>
              <a:chOff x="3168" y="1488"/>
              <a:chExt cx="960" cy="640"/>
            </a:xfrm>
          </p:grpSpPr>
          <p:sp>
            <p:nvSpPr>
              <p:cNvPr id="33813" name="Line 4"/>
              <p:cNvSpPr>
                <a:spLocks noChangeShapeType="1"/>
              </p:cNvSpPr>
              <p:nvPr/>
            </p:nvSpPr>
            <p:spPr bwMode="auto">
              <a:xfrm>
                <a:off x="3600" y="1488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Rectangle 12"/>
              <p:cNvSpPr>
                <a:spLocks noChangeArrowheads="1"/>
              </p:cNvSpPr>
              <p:nvPr/>
            </p:nvSpPr>
            <p:spPr bwMode="auto">
              <a:xfrm>
                <a:off x="3168" y="1680"/>
                <a:ext cx="960" cy="448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/>
                  <a:t>Standard Deviation</a:t>
                </a:r>
              </a:p>
            </p:txBody>
          </p:sp>
        </p:grp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>
              <a:off x="4703" y="1487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Rectangle 13"/>
            <p:cNvSpPr>
              <a:spLocks noChangeArrowheads="1"/>
            </p:cNvSpPr>
            <p:nvPr/>
          </p:nvSpPr>
          <p:spPr bwMode="auto">
            <a:xfrm>
              <a:off x="4368" y="1680"/>
              <a:ext cx="1055" cy="44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Coefficient of Variation</a:t>
              </a:r>
            </a:p>
          </p:txBody>
        </p:sp>
        <p:grpSp>
          <p:nvGrpSpPr>
            <p:cNvPr id="33807" name="Group 19"/>
            <p:cNvGrpSpPr>
              <a:grpSpLocks/>
            </p:cNvGrpSpPr>
            <p:nvPr/>
          </p:nvGrpSpPr>
          <p:grpSpPr bwMode="auto">
            <a:xfrm>
              <a:off x="144" y="1488"/>
              <a:ext cx="766" cy="448"/>
              <a:chOff x="144" y="1488"/>
              <a:chExt cx="766" cy="448"/>
            </a:xfrm>
          </p:grpSpPr>
          <p:sp>
            <p:nvSpPr>
              <p:cNvPr id="33811" name="Line 14"/>
              <p:cNvSpPr>
                <a:spLocks noChangeShapeType="1"/>
              </p:cNvSpPr>
              <p:nvPr/>
            </p:nvSpPr>
            <p:spPr bwMode="auto">
              <a:xfrm>
                <a:off x="432" y="1488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Rectangle 15"/>
              <p:cNvSpPr>
                <a:spLocks noChangeArrowheads="1"/>
              </p:cNvSpPr>
              <p:nvPr/>
            </p:nvSpPr>
            <p:spPr bwMode="auto">
              <a:xfrm>
                <a:off x="144" y="1680"/>
                <a:ext cx="766" cy="256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/>
                  <a:t>Range</a:t>
                </a:r>
              </a:p>
            </p:txBody>
          </p:sp>
        </p:grpSp>
        <p:grpSp>
          <p:nvGrpSpPr>
            <p:cNvPr id="33808" name="Group 20"/>
            <p:cNvGrpSpPr>
              <a:grpSpLocks/>
            </p:cNvGrpSpPr>
            <p:nvPr/>
          </p:nvGrpSpPr>
          <p:grpSpPr bwMode="auto">
            <a:xfrm>
              <a:off x="1519" y="1488"/>
              <a:ext cx="864" cy="448"/>
              <a:chOff x="1632" y="1488"/>
              <a:chExt cx="864" cy="448"/>
            </a:xfrm>
          </p:grpSpPr>
          <p:sp>
            <p:nvSpPr>
              <p:cNvPr id="33809" name="Rectangle 11"/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864" cy="256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/>
                  <a:t>Variance</a:t>
                </a:r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 flipV="1">
                <a:off x="2064" y="14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6EEE9265-3F00-4677-9A79-2AC014C9127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Variation:</a:t>
            </a:r>
            <a:br>
              <a:rPr lang="en-US"/>
            </a:br>
            <a:r>
              <a:rPr lang="en-US"/>
              <a:t>The Range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1066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Simplest measure of variation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Difference between the largest and the smallest values:</a:t>
            </a: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67000" y="3200400"/>
            <a:ext cx="4495800" cy="892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Range = X</a:t>
            </a:r>
            <a:r>
              <a:rPr lang="en-US" sz="2800" baseline="-25000">
                <a:latin typeface="Times New Roman" pitchFamily="18" charset="0"/>
              </a:rPr>
              <a:t>largest</a:t>
            </a:r>
            <a:r>
              <a:rPr lang="en-US" sz="2800">
                <a:latin typeface="Times New Roman" pitchFamily="18" charset="0"/>
              </a:rPr>
              <a:t> –  X</a:t>
            </a:r>
            <a:r>
              <a:rPr lang="en-US" sz="2800" baseline="-25000">
                <a:latin typeface="Times New Roman" pitchFamily="18" charset="0"/>
              </a:rPr>
              <a:t>smallest</a:t>
            </a:r>
          </a:p>
          <a:p>
            <a:pPr algn="ctr" eaLnBrk="0" hangingPunct="0">
              <a:spcBef>
                <a:spcPct val="50000"/>
              </a:spcBef>
            </a:pP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946400" y="5191125"/>
            <a:ext cx="3100388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2004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35052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40386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46482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4038600" y="4724400"/>
            <a:ext cx="211138" cy="2095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5184775" y="4979988"/>
            <a:ext cx="211138" cy="2111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5184775" y="4770438"/>
            <a:ext cx="211138" cy="2095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5184775" y="45593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54864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903913" y="5191125"/>
            <a:ext cx="1200150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6240463" y="4979988"/>
            <a:ext cx="211137" cy="2111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6240463" y="4770438"/>
            <a:ext cx="211137" cy="2095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66294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7086600" y="4953000"/>
            <a:ext cx="211138" cy="2111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2895600" y="5257800"/>
            <a:ext cx="5218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0   1   2   3   4   5   6   7   8   9   10   11   12    13   14   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213100" y="5751513"/>
            <a:ext cx="38719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flipV="1">
            <a:off x="3213100" y="5611813"/>
            <a:ext cx="0" cy="139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V="1">
            <a:off x="7085013" y="5611813"/>
            <a:ext cx="0" cy="139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776663" y="5751513"/>
            <a:ext cx="3802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Range = 13 - 1 = 12</a:t>
            </a:r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2790825" y="5260975"/>
            <a:ext cx="4576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5240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Example: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D0675DB2-4AC8-4A3B-B0AF-D401264579D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1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Measures of Variation:</a:t>
            </a:r>
            <a:br>
              <a:rPr lang="en-US" sz="3200"/>
            </a:br>
            <a:r>
              <a:rPr lang="en-US" sz="3200"/>
              <a:t>Why The Range Can Be Misleading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Ignores the way in which data are distributed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</a:rPr>
              <a:t>Sensitive to outliers</a:t>
            </a: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160463" y="2667000"/>
            <a:ext cx="3049587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2192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22098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8862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17526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143000" y="2667000"/>
            <a:ext cx="327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7     8     9     10    11    12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219200" y="3060700"/>
            <a:ext cx="2752725" cy="3937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Range = 12 - 7 = 5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5051425" y="2671763"/>
            <a:ext cx="3049588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5029200" y="2667000"/>
            <a:ext cx="3429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7     8     9    10     11    12</a:t>
            </a:r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5110163" y="25193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6634163" y="25193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7777163" y="25193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7243763" y="25193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7772400" y="23622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7777163" y="2227263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186363" y="2913063"/>
            <a:ext cx="2381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181600" y="3060700"/>
            <a:ext cx="2895600" cy="3937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Range = 12 - 7 = 5</a:t>
            </a: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1066800" y="2667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5033963" y="2671763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33400" y="426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	</a:t>
            </a:r>
            <a:r>
              <a:rPr lang="en-US" b="1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,1,1,1,1,1,1,1,1,1,1,2,2,2,2,2,2,2,2,3,3,3,3,4,</a:t>
            </a:r>
            <a:r>
              <a:rPr lang="en-US" b="1">
                <a:latin typeface="Times New Roman" pitchFamily="18" charset="0"/>
              </a:rPr>
              <a:t>5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334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	</a:t>
            </a:r>
            <a:r>
              <a:rPr lang="en-US" b="1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,1,1,1,1,1,1,1,1,1,1,2,2,2,2,2,2,2,2,3,3,3,3,4,</a:t>
            </a:r>
            <a:r>
              <a:rPr lang="en-US" b="1">
                <a:latin typeface="Times New Roman" pitchFamily="18" charset="0"/>
              </a:rPr>
              <a:t>120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3276600" y="4724400"/>
            <a:ext cx="2895600" cy="3937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Range = 5 - 1 = 4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3276600" y="5867400"/>
            <a:ext cx="2895600" cy="3937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Range = 120 - 1 = 119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B7DF25F8-D220-4FFC-8A2E-6FEB1EAFFD3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820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Average (approximately) of squared deviations of values from the mean</a:t>
            </a:r>
          </a:p>
          <a:p>
            <a:pPr lvl="1" eaLnBrk="1" hangingPunct="1">
              <a:lnSpc>
                <a:spcPct val="120000"/>
              </a:lnSpc>
            </a:pPr>
            <a:endParaRPr 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>
                <a:solidFill>
                  <a:schemeClr val="folHlink"/>
                </a:solidFill>
              </a:rPr>
              <a:t>Sample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variance:</a:t>
            </a:r>
          </a:p>
        </p:txBody>
      </p:sp>
      <p:sp>
        <p:nvSpPr>
          <p:cNvPr id="8202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/>
              <a:t>Measures of Variation:</a:t>
            </a:r>
            <a:br>
              <a:rPr lang="en-US"/>
            </a:br>
            <a:r>
              <a:rPr lang="en-US"/>
              <a:t>The Sample Variance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72000" y="3048000"/>
          <a:ext cx="3373438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143000" imgH="609600" progId="Equation.3">
                  <p:embed/>
                </p:oleObj>
              </mc:Choice>
              <mc:Fallback>
                <p:oleObj name="Equation" r:id="rId3" imgW="1143000" imgH="609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48000"/>
                        <a:ext cx="3373438" cy="18002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1447800" y="5029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</a:t>
            </a:r>
            <a:r>
              <a:rPr lang="en-US"/>
              <a:t> </a:t>
            </a:r>
          </a:p>
        </p:txBody>
      </p:sp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403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=  arithmetic mean</a:t>
            </a:r>
          </a:p>
          <a:p>
            <a:pPr>
              <a:spcBef>
                <a:spcPct val="50000"/>
              </a:spcBef>
            </a:pPr>
            <a:r>
              <a:rPr lang="en-US" sz="2000"/>
              <a:t>n = sample size</a:t>
            </a:r>
          </a:p>
          <a:p>
            <a:pPr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i</a:t>
            </a:r>
            <a:r>
              <a:rPr lang="en-US" sz="2000"/>
              <a:t> = i</a:t>
            </a:r>
            <a:r>
              <a:rPr lang="en-US" sz="2000" baseline="30000"/>
              <a:t>th</a:t>
            </a:r>
            <a:r>
              <a:rPr lang="en-US" sz="2000"/>
              <a:t> value of the variable X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819400" y="50292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152268" imgH="203024" progId="Equation.3">
                  <p:embed/>
                </p:oleObj>
              </mc:Choice>
              <mc:Fallback>
                <p:oleObj name="Equation" r:id="rId5" imgW="152268" imgH="20302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0292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0251D1DF-2BC0-4879-ABDC-5A9586532BA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Measures of Variation:</a:t>
            </a:r>
            <a:br>
              <a:rPr lang="en-US" sz="3600"/>
            </a:br>
            <a:r>
              <a:rPr lang="en-US" sz="3600"/>
              <a:t>The Sample Standard Deviation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532313"/>
          </a:xfrm>
        </p:spPr>
        <p:txBody>
          <a:bodyPr/>
          <a:lstStyle/>
          <a:p>
            <a:pPr eaLnBrk="1" hangingPunct="1"/>
            <a:r>
              <a:rPr lang="en-US" dirty="0"/>
              <a:t>Most commonly used measure of variation</a:t>
            </a:r>
          </a:p>
          <a:p>
            <a:pPr eaLnBrk="1" hangingPunct="1"/>
            <a:r>
              <a:rPr lang="en-US" dirty="0"/>
              <a:t>Shows variation about the mean</a:t>
            </a:r>
          </a:p>
          <a:p>
            <a:pPr eaLnBrk="1" hangingPunct="1"/>
            <a:r>
              <a:rPr lang="en-US" dirty="0"/>
              <a:t>Is the square root of the variance</a:t>
            </a:r>
          </a:p>
          <a:p>
            <a:pPr eaLnBrk="1" hangingPunct="1"/>
            <a:r>
              <a:rPr lang="en-US" dirty="0"/>
              <a:t>Has the </a:t>
            </a:r>
            <a:r>
              <a:rPr lang="en-US" dirty="0">
                <a:solidFill>
                  <a:schemeClr val="hlink"/>
                </a:solidFill>
              </a:rPr>
              <a:t>same units as the original data </a:t>
            </a:r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lvl="1" eaLnBrk="1" hangingPunct="1"/>
            <a:r>
              <a:rPr lang="en-US" dirty="0">
                <a:solidFill>
                  <a:schemeClr val="folHlink"/>
                </a:solidFill>
              </a:rPr>
              <a:t>Sample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standard deviation: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105400" y="4038600"/>
          <a:ext cx="32766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180588" imgH="660113" progId="Equation.3">
                  <p:embed/>
                </p:oleObj>
              </mc:Choice>
              <mc:Fallback>
                <p:oleObj name="Equation" r:id="rId3" imgW="1180588" imgH="6601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38600"/>
                        <a:ext cx="3276600" cy="18319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2E079FEE-0BE5-46C2-8AFD-544AAC5870C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Data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Primary Sources</a:t>
            </a:r>
            <a:r>
              <a:rPr lang="en-US" sz="2400" dirty="0">
                <a:latin typeface="Times New Roman" pitchFamily="18" charset="0"/>
              </a:rPr>
              <a:t>: The data collector is the one using the data for analysis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Data from surveys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Data collected from an experiment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Observed data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Secondary Sources</a:t>
            </a:r>
            <a:r>
              <a:rPr lang="en-US" sz="2400" dirty="0">
                <a:latin typeface="Times New Roman" pitchFamily="18" charset="0"/>
              </a:rPr>
              <a:t>: The person performing data analysis is not the data collector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Analyzing census data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Examining data from print journals or data published on the internet.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904547F9-D452-424F-A3F7-213AF32AE2E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Variation:</a:t>
            </a:r>
            <a:br>
              <a:rPr lang="en-US"/>
            </a:br>
            <a:r>
              <a:rPr lang="en-US"/>
              <a:t>The Standard Deviation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010400" cy="4267200"/>
          </a:xfrm>
        </p:spPr>
        <p:txBody>
          <a:bodyPr/>
          <a:lstStyle/>
          <a:p>
            <a:pPr marL="533400" indent="-533400" defTabSz="914400" eaLnBrk="1" hangingPunct="1"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Steps for Computing Standard Deviation</a:t>
            </a:r>
          </a:p>
          <a:p>
            <a:pPr marL="533400" indent="-533400" defTabSz="914400" eaLnBrk="1" hangingPunct="1"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marL="533400" indent="-533400" defTabSz="9144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1.	Compute the difference between each value and the mean.</a:t>
            </a:r>
          </a:p>
          <a:p>
            <a:pPr marL="533400" indent="-533400" defTabSz="9144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2.	Square each difference.</a:t>
            </a:r>
          </a:p>
          <a:p>
            <a:pPr marL="533400" indent="-533400" defTabSz="9144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3.	Add the squared differences.</a:t>
            </a:r>
          </a:p>
          <a:p>
            <a:pPr marL="533400" indent="-533400" defTabSz="9144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4.	Divide this total by n-1 to get the sample variance.</a:t>
            </a:r>
          </a:p>
          <a:p>
            <a:pPr marL="533400" indent="-533400" defTabSz="9144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5.	Take the square root of the sample variance to get the sample standard deviation.</a:t>
            </a:r>
          </a:p>
          <a:p>
            <a:pPr marL="533400" indent="-533400" defTabSz="914400" eaLnBrk="1" hangingPunct="1"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134EE17D-3AB5-4A3E-B411-C31D63C2C97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3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2209800" y="1981200"/>
            <a:ext cx="57150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10668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sz="3200"/>
              <a:t>Measures of Variation:</a:t>
            </a:r>
            <a:br>
              <a:rPr lang="en-US" sz="3200"/>
            </a:br>
            <a:r>
              <a:rPr lang="en-US" sz="3200"/>
              <a:t>Sample Standard Deviation</a:t>
            </a:r>
            <a:br>
              <a:rPr lang="en-US" sz="3200"/>
            </a:br>
            <a:r>
              <a:rPr lang="en-US" sz="3200"/>
              <a:t>Calculation Example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381000" y="1676400"/>
            <a:ext cx="83058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Sample </a:t>
            </a:r>
            <a:br>
              <a:rPr lang="en-US" b="1"/>
            </a:br>
            <a:r>
              <a:rPr lang="en-US" b="1"/>
              <a:t>Data  (X</a:t>
            </a:r>
            <a:r>
              <a:rPr lang="en-US" b="1" baseline="-25000"/>
              <a:t>i</a:t>
            </a:r>
            <a:r>
              <a:rPr lang="en-US" b="1"/>
              <a:t>) :     </a:t>
            </a:r>
            <a:r>
              <a:rPr lang="en-US" b="1">
                <a:solidFill>
                  <a:schemeClr val="folHlink"/>
                </a:solidFill>
              </a:rPr>
              <a:t>10     12     14     15    17    18    18    24</a:t>
            </a: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2590800" y="2630488"/>
            <a:ext cx="4343400" cy="417512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/>
              <a:t> n = 8            Mean = X = 16</a:t>
            </a:r>
          </a:p>
        </p:txBody>
      </p:sp>
      <p:sp>
        <p:nvSpPr>
          <p:cNvPr id="10250" name="Line 6"/>
          <p:cNvSpPr>
            <a:spLocks noChangeShapeType="1"/>
          </p:cNvSpPr>
          <p:nvPr/>
        </p:nvSpPr>
        <p:spPr bwMode="auto">
          <a:xfrm>
            <a:off x="55626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2743200" y="5867400"/>
            <a:ext cx="1143000" cy="457200"/>
          </a:xfrm>
          <a:prstGeom prst="rect">
            <a:avLst/>
          </a:prstGeom>
          <a:solidFill>
            <a:srgbClr val="E9E9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" y="3219450"/>
          <a:ext cx="7602538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14249960" imgH="59254920" progId="Equation.3">
                  <p:embed/>
                </p:oleObj>
              </mc:Choice>
              <mc:Fallback>
                <p:oleObj name="Equation" r:id="rId3" imgW="114249960" imgH="5925492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19450"/>
                        <a:ext cx="7602538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5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4572000" y="5638800"/>
            <a:ext cx="396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measure of the “average” scatter around the mean</a:t>
            </a:r>
          </a:p>
        </p:txBody>
      </p:sp>
      <p:sp>
        <p:nvSpPr>
          <p:cNvPr id="10253" name="AutoShape 10"/>
          <p:cNvSpPr>
            <a:spLocks noChangeArrowheads="1"/>
          </p:cNvSpPr>
          <p:nvPr/>
        </p:nvSpPr>
        <p:spPr bwMode="auto">
          <a:xfrm>
            <a:off x="3962400" y="6019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667E1F9-022F-41C0-B07C-2E97330530F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2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688262" cy="990600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/>
              <a:t>Measures of Variation:</a:t>
            </a:r>
            <a:br>
              <a:rPr lang="en-US"/>
            </a:br>
            <a:r>
              <a:rPr lang="en-US"/>
              <a:t>Comparing Standard Deviations</a:t>
            </a:r>
          </a:p>
        </p:txBody>
      </p:sp>
      <p:graphicFrame>
        <p:nvGraphicFramePr>
          <p:cNvPr id="1126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94225" y="3355975"/>
          <a:ext cx="4206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428724" imgH="542628" progId="">
                  <p:embed/>
                </p:oleObj>
              </mc:Choice>
              <mc:Fallback>
                <p:oleObj name="Equation" r:id="rId3" imgW="428724" imgH="542628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3355975"/>
                        <a:ext cx="42068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6934200" y="2209800"/>
            <a:ext cx="1941513" cy="80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Mean = 15.5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S = </a:t>
            </a:r>
            <a:r>
              <a:rPr lang="en-US">
                <a:latin typeface="Times New Roman" pitchFamily="18" charset="0"/>
              </a:rPr>
              <a:t>3.338</a:t>
            </a:r>
            <a:r>
              <a:rPr lang="en-US" sz="2800">
                <a:latin typeface="Times New Roman" pitchFamily="18" charset="0"/>
              </a:rPr>
              <a:t>         </a:t>
            </a:r>
          </a:p>
        </p:txBody>
      </p:sp>
      <p:sp>
        <p:nvSpPr>
          <p:cNvPr id="11272" name="Line 5"/>
          <p:cNvSpPr>
            <a:spLocks noChangeShapeType="1"/>
          </p:cNvSpPr>
          <p:nvPr/>
        </p:nvSpPr>
        <p:spPr bwMode="auto">
          <a:xfrm>
            <a:off x="1336675" y="2727325"/>
            <a:ext cx="5078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1066800" y="2743200"/>
            <a:ext cx="5457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11    12    13    14    15    16    17    18    19    20   21</a:t>
            </a:r>
          </a:p>
        </p:txBody>
      </p:sp>
      <p:sp>
        <p:nvSpPr>
          <p:cNvPr id="11274" name="Oval 7"/>
          <p:cNvSpPr>
            <a:spLocks noChangeArrowheads="1"/>
          </p:cNvSpPr>
          <p:nvPr/>
        </p:nvSpPr>
        <p:spPr bwMode="auto">
          <a:xfrm>
            <a:off x="1222375" y="2501900"/>
            <a:ext cx="223838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8"/>
          <p:cNvSpPr>
            <a:spLocks noChangeArrowheads="1"/>
          </p:cNvSpPr>
          <p:nvPr/>
        </p:nvSpPr>
        <p:spPr bwMode="auto">
          <a:xfrm>
            <a:off x="1744663" y="2501900"/>
            <a:ext cx="223837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9"/>
          <p:cNvSpPr>
            <a:spLocks noChangeArrowheads="1"/>
          </p:cNvSpPr>
          <p:nvPr/>
        </p:nvSpPr>
        <p:spPr bwMode="auto">
          <a:xfrm>
            <a:off x="2266950" y="2501900"/>
            <a:ext cx="223838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0"/>
          <p:cNvSpPr>
            <a:spLocks noChangeArrowheads="1"/>
          </p:cNvSpPr>
          <p:nvPr/>
        </p:nvSpPr>
        <p:spPr bwMode="auto">
          <a:xfrm>
            <a:off x="3760788" y="2501900"/>
            <a:ext cx="223837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1"/>
          <p:cNvSpPr>
            <a:spLocks noChangeArrowheads="1"/>
          </p:cNvSpPr>
          <p:nvPr/>
        </p:nvSpPr>
        <p:spPr bwMode="auto">
          <a:xfrm>
            <a:off x="3760788" y="2278063"/>
            <a:ext cx="223837" cy="2238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2"/>
          <p:cNvSpPr>
            <a:spLocks noChangeArrowheads="1"/>
          </p:cNvSpPr>
          <p:nvPr/>
        </p:nvSpPr>
        <p:spPr bwMode="auto">
          <a:xfrm>
            <a:off x="4208463" y="2501900"/>
            <a:ext cx="223837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3"/>
          <p:cNvSpPr>
            <a:spLocks noChangeArrowheads="1"/>
          </p:cNvSpPr>
          <p:nvPr/>
        </p:nvSpPr>
        <p:spPr bwMode="auto">
          <a:xfrm>
            <a:off x="4730750" y="2501900"/>
            <a:ext cx="223838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4"/>
          <p:cNvSpPr>
            <a:spLocks noChangeArrowheads="1"/>
          </p:cNvSpPr>
          <p:nvPr/>
        </p:nvSpPr>
        <p:spPr bwMode="auto">
          <a:xfrm>
            <a:off x="6148388" y="2501900"/>
            <a:ext cx="223837" cy="2254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5"/>
          <p:cNvSpPr>
            <a:spLocks noChangeArrowheads="1"/>
          </p:cNvSpPr>
          <p:nvPr/>
        </p:nvSpPr>
        <p:spPr bwMode="auto">
          <a:xfrm>
            <a:off x="1143000" y="4137025"/>
            <a:ext cx="53832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11    12    13    14    15    16    17    18    19    20   21</a:t>
            </a:r>
          </a:p>
        </p:txBody>
      </p:sp>
      <p:sp>
        <p:nvSpPr>
          <p:cNvPr id="11283" name="Rectangle 16"/>
          <p:cNvSpPr>
            <a:spLocks noChangeArrowheads="1"/>
          </p:cNvSpPr>
          <p:nvPr/>
        </p:nvSpPr>
        <p:spPr bwMode="auto">
          <a:xfrm>
            <a:off x="1219200" y="3048001"/>
            <a:ext cx="1981200" cy="110543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Data B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</a:rPr>
              <a:t>(strong grouping around the centre, small variation)</a:t>
            </a:r>
          </a:p>
        </p:txBody>
      </p:sp>
      <p:sp>
        <p:nvSpPr>
          <p:cNvPr id="11284" name="Rectangle 17"/>
          <p:cNvSpPr>
            <a:spLocks noChangeArrowheads="1"/>
          </p:cNvSpPr>
          <p:nvPr/>
        </p:nvSpPr>
        <p:spPr bwMode="auto">
          <a:xfrm>
            <a:off x="1219200" y="1600201"/>
            <a:ext cx="2438399" cy="82843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Data A (modest grouping near the centre, large enough variation) </a:t>
            </a:r>
          </a:p>
        </p:txBody>
      </p:sp>
      <p:sp>
        <p:nvSpPr>
          <p:cNvPr id="11285" name="Line 18"/>
          <p:cNvSpPr>
            <a:spLocks noChangeShapeType="1"/>
          </p:cNvSpPr>
          <p:nvPr/>
        </p:nvSpPr>
        <p:spPr bwMode="auto">
          <a:xfrm>
            <a:off x="1371600" y="4191000"/>
            <a:ext cx="5076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Oval 19"/>
          <p:cNvSpPr>
            <a:spLocks noChangeArrowheads="1"/>
          </p:cNvSpPr>
          <p:nvPr/>
        </p:nvSpPr>
        <p:spPr bwMode="auto">
          <a:xfrm>
            <a:off x="3238500" y="3924300"/>
            <a:ext cx="223838" cy="22383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Oval 20"/>
          <p:cNvSpPr>
            <a:spLocks noChangeArrowheads="1"/>
          </p:cNvSpPr>
          <p:nvPr/>
        </p:nvSpPr>
        <p:spPr bwMode="auto">
          <a:xfrm>
            <a:off x="3760788" y="3924300"/>
            <a:ext cx="223837" cy="22383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Oval 21"/>
          <p:cNvSpPr>
            <a:spLocks noChangeArrowheads="1"/>
          </p:cNvSpPr>
          <p:nvPr/>
        </p:nvSpPr>
        <p:spPr bwMode="auto">
          <a:xfrm>
            <a:off x="3238500" y="3698875"/>
            <a:ext cx="223838" cy="22542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Oval 22"/>
          <p:cNvSpPr>
            <a:spLocks noChangeArrowheads="1"/>
          </p:cNvSpPr>
          <p:nvPr/>
        </p:nvSpPr>
        <p:spPr bwMode="auto">
          <a:xfrm>
            <a:off x="3760788" y="3698875"/>
            <a:ext cx="223837" cy="22542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Oval 23"/>
          <p:cNvSpPr>
            <a:spLocks noChangeArrowheads="1"/>
          </p:cNvSpPr>
          <p:nvPr/>
        </p:nvSpPr>
        <p:spPr bwMode="auto">
          <a:xfrm>
            <a:off x="3238500" y="3475038"/>
            <a:ext cx="223838" cy="22383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Oval 24"/>
          <p:cNvSpPr>
            <a:spLocks noChangeArrowheads="1"/>
          </p:cNvSpPr>
          <p:nvPr/>
        </p:nvSpPr>
        <p:spPr bwMode="auto">
          <a:xfrm>
            <a:off x="3760788" y="3475038"/>
            <a:ext cx="223837" cy="22383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Oval 25"/>
          <p:cNvSpPr>
            <a:spLocks noChangeArrowheads="1"/>
          </p:cNvSpPr>
          <p:nvPr/>
        </p:nvSpPr>
        <p:spPr bwMode="auto">
          <a:xfrm>
            <a:off x="2789238" y="3924300"/>
            <a:ext cx="223837" cy="22383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6"/>
          <p:cNvSpPr>
            <a:spLocks noChangeArrowheads="1"/>
          </p:cNvSpPr>
          <p:nvPr/>
        </p:nvSpPr>
        <p:spPr bwMode="auto">
          <a:xfrm>
            <a:off x="4208463" y="3924300"/>
            <a:ext cx="223837" cy="22383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27"/>
          <p:cNvSpPr>
            <a:spLocks noChangeArrowheads="1"/>
          </p:cNvSpPr>
          <p:nvPr/>
        </p:nvSpPr>
        <p:spPr bwMode="auto">
          <a:xfrm>
            <a:off x="6934200" y="3505200"/>
            <a:ext cx="1936750" cy="895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Mean = 15.5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S = </a:t>
            </a:r>
            <a:r>
              <a:rPr lang="en-US">
                <a:latin typeface="Times New Roman" pitchFamily="18" charset="0"/>
              </a:rPr>
              <a:t>0.926</a:t>
            </a:r>
          </a:p>
        </p:txBody>
      </p:sp>
      <p:sp>
        <p:nvSpPr>
          <p:cNvPr id="11295" name="Rectangle 28"/>
          <p:cNvSpPr>
            <a:spLocks noChangeArrowheads="1"/>
          </p:cNvSpPr>
          <p:nvPr/>
        </p:nvSpPr>
        <p:spPr bwMode="auto">
          <a:xfrm>
            <a:off x="1143000" y="5645150"/>
            <a:ext cx="56070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11    12    13    14    15    16    17    18    19    20   21</a:t>
            </a:r>
          </a:p>
        </p:txBody>
      </p:sp>
      <p:sp>
        <p:nvSpPr>
          <p:cNvPr id="11296" name="Line 29"/>
          <p:cNvSpPr>
            <a:spLocks noChangeShapeType="1"/>
          </p:cNvSpPr>
          <p:nvPr/>
        </p:nvSpPr>
        <p:spPr bwMode="auto">
          <a:xfrm>
            <a:off x="1314450" y="5645150"/>
            <a:ext cx="5076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Oval 30"/>
          <p:cNvSpPr>
            <a:spLocks noChangeArrowheads="1"/>
          </p:cNvSpPr>
          <p:nvPr/>
        </p:nvSpPr>
        <p:spPr bwMode="auto">
          <a:xfrm>
            <a:off x="1222375" y="5421313"/>
            <a:ext cx="223838" cy="223837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Oval 31"/>
          <p:cNvSpPr>
            <a:spLocks noChangeArrowheads="1"/>
          </p:cNvSpPr>
          <p:nvPr/>
        </p:nvSpPr>
        <p:spPr bwMode="auto">
          <a:xfrm>
            <a:off x="1222375" y="5195888"/>
            <a:ext cx="223838" cy="22542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Oval 32"/>
          <p:cNvSpPr>
            <a:spLocks noChangeArrowheads="1"/>
          </p:cNvSpPr>
          <p:nvPr/>
        </p:nvSpPr>
        <p:spPr bwMode="auto">
          <a:xfrm>
            <a:off x="1222375" y="4972050"/>
            <a:ext cx="223838" cy="223838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3"/>
          <p:cNvSpPr>
            <a:spLocks noChangeArrowheads="1"/>
          </p:cNvSpPr>
          <p:nvPr/>
        </p:nvSpPr>
        <p:spPr bwMode="auto">
          <a:xfrm>
            <a:off x="5700713" y="5421313"/>
            <a:ext cx="223837" cy="223837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4"/>
          <p:cNvSpPr>
            <a:spLocks noChangeArrowheads="1"/>
          </p:cNvSpPr>
          <p:nvPr/>
        </p:nvSpPr>
        <p:spPr bwMode="auto">
          <a:xfrm>
            <a:off x="5700713" y="5195888"/>
            <a:ext cx="223837" cy="22542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35"/>
          <p:cNvSpPr>
            <a:spLocks noChangeArrowheads="1"/>
          </p:cNvSpPr>
          <p:nvPr/>
        </p:nvSpPr>
        <p:spPr bwMode="auto">
          <a:xfrm>
            <a:off x="5700713" y="4972050"/>
            <a:ext cx="223837" cy="223838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Oval 36"/>
          <p:cNvSpPr>
            <a:spLocks noChangeArrowheads="1"/>
          </p:cNvSpPr>
          <p:nvPr/>
        </p:nvSpPr>
        <p:spPr bwMode="auto">
          <a:xfrm>
            <a:off x="1744663" y="5421313"/>
            <a:ext cx="223837" cy="223837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37"/>
          <p:cNvSpPr>
            <a:spLocks noChangeArrowheads="1"/>
          </p:cNvSpPr>
          <p:nvPr/>
        </p:nvSpPr>
        <p:spPr bwMode="auto">
          <a:xfrm>
            <a:off x="5253038" y="5421313"/>
            <a:ext cx="223837" cy="223837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38"/>
          <p:cNvSpPr>
            <a:spLocks noChangeArrowheads="1"/>
          </p:cNvSpPr>
          <p:nvPr/>
        </p:nvSpPr>
        <p:spPr bwMode="auto">
          <a:xfrm>
            <a:off x="6934200" y="4953000"/>
            <a:ext cx="1936750" cy="822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Mean = 15.5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S = </a:t>
            </a:r>
            <a:r>
              <a:rPr lang="en-US">
                <a:latin typeface="Times New Roman" pitchFamily="18" charset="0"/>
              </a:rPr>
              <a:t>4.570</a:t>
            </a:r>
          </a:p>
        </p:txBody>
      </p:sp>
      <p:sp>
        <p:nvSpPr>
          <p:cNvPr id="11306" name="Rectangle 39"/>
          <p:cNvSpPr>
            <a:spLocks noChangeArrowheads="1"/>
          </p:cNvSpPr>
          <p:nvPr/>
        </p:nvSpPr>
        <p:spPr bwMode="auto">
          <a:xfrm>
            <a:off x="2590800" y="4495800"/>
            <a:ext cx="1905000" cy="107465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Data C (data distributed far away from the centre, large variation)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5400000">
            <a:off x="3314700" y="27051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4CB6C39C-6E93-4EEB-B2AD-C7CF7CB58FF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Variation:</a:t>
            </a:r>
            <a:br>
              <a:rPr lang="en-US"/>
            </a:br>
            <a:r>
              <a:rPr lang="en-US"/>
              <a:t>Comparing Standard Deviations</a:t>
            </a:r>
          </a:p>
        </p:txBody>
      </p:sp>
      <p:pic>
        <p:nvPicPr>
          <p:cNvPr id="46083" name="Picture 3" descr="normalcur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828800"/>
            <a:ext cx="6781800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Smaller standard deviation</a:t>
            </a: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Larger standard deviation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514600" y="3657600"/>
            <a:ext cx="1981200" cy="990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514600" y="2590800"/>
            <a:ext cx="2819400" cy="762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4CA1DB1-D43F-49F1-8D84-1E92A641805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Measures of Variation:</a:t>
            </a:r>
            <a:br>
              <a:rPr lang="en-US"/>
            </a:br>
            <a:r>
              <a:rPr lang="en-US"/>
              <a:t>Summary Characteristics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279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The more the data are spread out, the greater the range, variance, and standard deviation.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The more the data are concentrated, the smaller the range, variance, and standard deviation.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If the values are all the same (no variation), all these measures will be zero.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None of these measures are ever negative.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ED42E841-C2E4-47F3-839F-1E57532E4DA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/>
              <a:t>Measures of Variation:</a:t>
            </a:r>
            <a:br>
              <a:rPr lang="en-US" sz="3600"/>
            </a:br>
            <a:r>
              <a:rPr lang="en-US" sz="3600"/>
              <a:t>The Coefficient of Variation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2819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Measures </a:t>
            </a:r>
            <a:r>
              <a:rPr lang="en-US" dirty="0">
                <a:solidFill>
                  <a:schemeClr val="folHlink"/>
                </a:solidFill>
              </a:rPr>
              <a:t>relative variation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Always in percentage (%)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Shows </a:t>
            </a:r>
            <a:r>
              <a:rPr lang="en-US" dirty="0">
                <a:solidFill>
                  <a:schemeClr val="folHlink"/>
                </a:solidFill>
              </a:rPr>
              <a:t>variation relative to mean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Can be used to compare the variability of two or more sets of data measured in different units </a:t>
            </a:r>
          </a:p>
        </p:txBody>
      </p:sp>
      <p:graphicFrame>
        <p:nvGraphicFramePr>
          <p:cNvPr id="1229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0" y="4800600"/>
          <a:ext cx="4191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36990360" imgH="15413040" progId="Equation.3">
                  <p:embed/>
                </p:oleObj>
              </mc:Choice>
              <mc:Fallback>
                <p:oleObj name="Equation" r:id="rId3" imgW="36990360" imgH="1541304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4191000" cy="14478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6FB1068B-B339-416A-97C8-69F0547C513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1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/>
              <a:t>Measures of Variation:</a:t>
            </a:r>
            <a:br>
              <a:rPr lang="en-US" sz="3600"/>
            </a:br>
            <a:r>
              <a:rPr lang="en-US" sz="3600"/>
              <a:t>Comparing Coefficients of Variation</a:t>
            </a:r>
          </a:p>
        </p:txBody>
      </p:sp>
      <p:sp>
        <p:nvSpPr>
          <p:cNvPr id="13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sz="2300">
                <a:solidFill>
                  <a:schemeClr val="folHlink"/>
                </a:solidFill>
              </a:rPr>
              <a:t>Stock A:</a:t>
            </a:r>
          </a:p>
          <a:p>
            <a:pPr lvl="1" eaLnBrk="1" hangingPunct="1"/>
            <a:r>
              <a:rPr lang="en-US" sz="2300"/>
              <a:t>Average price last year = $50</a:t>
            </a:r>
          </a:p>
          <a:p>
            <a:pPr lvl="1" eaLnBrk="1" hangingPunct="1"/>
            <a:r>
              <a:rPr lang="en-US" sz="2300"/>
              <a:t>Standard deviation = $5</a:t>
            </a:r>
          </a:p>
          <a:p>
            <a:pPr eaLnBrk="1" hangingPunct="1"/>
            <a:endParaRPr lang="en-US" sz="2300"/>
          </a:p>
          <a:p>
            <a:pPr eaLnBrk="1" hangingPunct="1"/>
            <a:endParaRPr lang="en-US" sz="2300"/>
          </a:p>
          <a:p>
            <a:pPr eaLnBrk="1" hangingPunct="1">
              <a:lnSpc>
                <a:spcPct val="150000"/>
              </a:lnSpc>
            </a:pPr>
            <a:r>
              <a:rPr lang="en-US" sz="2300">
                <a:solidFill>
                  <a:schemeClr val="folHlink"/>
                </a:solidFill>
              </a:rPr>
              <a:t>Stock B:</a:t>
            </a:r>
          </a:p>
          <a:p>
            <a:pPr lvl="1" eaLnBrk="1" hangingPunct="1"/>
            <a:r>
              <a:rPr lang="en-US" sz="2300"/>
              <a:t>Average price last year = $100</a:t>
            </a:r>
          </a:p>
          <a:p>
            <a:pPr lvl="1" eaLnBrk="1" hangingPunct="1"/>
            <a:r>
              <a:rPr lang="en-US" sz="2300"/>
              <a:t>Standard deviation = $5</a:t>
            </a:r>
          </a:p>
        </p:txBody>
      </p:sp>
      <p:sp>
        <p:nvSpPr>
          <p:cNvPr id="13323" name="Text Box 4"/>
          <p:cNvSpPr txBox="1">
            <a:spLocks noChangeArrowheads="1"/>
          </p:cNvSpPr>
          <p:nvPr/>
        </p:nvSpPr>
        <p:spPr bwMode="auto">
          <a:xfrm>
            <a:off x="7162800" y="3505200"/>
            <a:ext cx="1828800" cy="2024063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Both stocks have the same standard deviation, but stock B is less variable relative to its price</a:t>
            </a:r>
          </a:p>
        </p:txBody>
      </p:sp>
      <p:sp>
        <p:nvSpPr>
          <p:cNvPr id="13324" name="Oval 5"/>
          <p:cNvSpPr>
            <a:spLocks noChangeArrowheads="1"/>
          </p:cNvSpPr>
          <p:nvPr/>
        </p:nvSpPr>
        <p:spPr bwMode="auto">
          <a:xfrm>
            <a:off x="6248400" y="30480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6"/>
          <p:cNvSpPr>
            <a:spLocks noChangeArrowheads="1"/>
          </p:cNvSpPr>
          <p:nvPr/>
        </p:nvSpPr>
        <p:spPr bwMode="auto">
          <a:xfrm>
            <a:off x="6324600" y="54102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8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27200" y="2895600"/>
          <a:ext cx="53101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82532880" imgH="15413040" progId="Equation.3">
                  <p:embed/>
                </p:oleObj>
              </mc:Choice>
              <mc:Fallback>
                <p:oleObj name="Equation" r:id="rId3" imgW="82532880" imgH="15413040" progId="Equation.3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895600"/>
                        <a:ext cx="53101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27200" y="5257800"/>
          <a:ext cx="53101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82532880" imgH="15413040" progId="Equation.3">
                  <p:embed/>
                </p:oleObj>
              </mc:Choice>
              <mc:Fallback>
                <p:oleObj name="Equation" r:id="rId5" imgW="82532880" imgH="15413040" progId="Equation.3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5257800"/>
                        <a:ext cx="53101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98A1B24C-860F-48AD-A7BC-134966561450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2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8704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/>
              <a:t>Measures of Variation:</a:t>
            </a:r>
            <a:br>
              <a:rPr lang="en-US" sz="3600"/>
            </a:br>
            <a:r>
              <a:rPr lang="en-US" sz="3600"/>
              <a:t>Comparing Coefficients of Variation</a:t>
            </a:r>
          </a:p>
        </p:txBody>
      </p:sp>
      <p:sp>
        <p:nvSpPr>
          <p:cNvPr id="87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sz="2300">
                <a:solidFill>
                  <a:schemeClr val="folHlink"/>
                </a:solidFill>
              </a:rPr>
              <a:t>Stock A:</a:t>
            </a:r>
          </a:p>
          <a:p>
            <a:pPr lvl="1" eaLnBrk="1" hangingPunct="1"/>
            <a:r>
              <a:rPr lang="en-US" sz="2300"/>
              <a:t>Average price last year = $50</a:t>
            </a:r>
          </a:p>
          <a:p>
            <a:pPr lvl="1" eaLnBrk="1" hangingPunct="1"/>
            <a:r>
              <a:rPr lang="en-US" sz="2300"/>
              <a:t>Standard deviation = $5</a:t>
            </a:r>
          </a:p>
          <a:p>
            <a:pPr eaLnBrk="1" hangingPunct="1"/>
            <a:endParaRPr lang="en-US" sz="2300"/>
          </a:p>
          <a:p>
            <a:pPr eaLnBrk="1" hangingPunct="1"/>
            <a:endParaRPr lang="en-US" sz="2300"/>
          </a:p>
          <a:p>
            <a:pPr eaLnBrk="1" hangingPunct="1">
              <a:lnSpc>
                <a:spcPct val="150000"/>
              </a:lnSpc>
            </a:pPr>
            <a:r>
              <a:rPr lang="en-US" sz="2300">
                <a:solidFill>
                  <a:schemeClr val="folHlink"/>
                </a:solidFill>
              </a:rPr>
              <a:t>Stock C:</a:t>
            </a:r>
          </a:p>
          <a:p>
            <a:pPr lvl="1" eaLnBrk="1" hangingPunct="1"/>
            <a:r>
              <a:rPr lang="en-US" sz="2300"/>
              <a:t>Average price last year = $8</a:t>
            </a:r>
          </a:p>
          <a:p>
            <a:pPr lvl="1" eaLnBrk="1" hangingPunct="1"/>
            <a:r>
              <a:rPr lang="en-US" sz="2300"/>
              <a:t>Standard deviation = $2</a:t>
            </a:r>
          </a:p>
        </p:txBody>
      </p:sp>
      <p:sp>
        <p:nvSpPr>
          <p:cNvPr id="87051" name="Text Box 4"/>
          <p:cNvSpPr txBox="1">
            <a:spLocks noChangeArrowheads="1"/>
          </p:cNvSpPr>
          <p:nvPr/>
        </p:nvSpPr>
        <p:spPr bwMode="auto">
          <a:xfrm>
            <a:off x="7162800" y="3505200"/>
            <a:ext cx="1828800" cy="20320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Stock C has a much smaller standard deviation but a much higher coefficient of variation</a:t>
            </a:r>
          </a:p>
        </p:txBody>
      </p:sp>
      <p:sp>
        <p:nvSpPr>
          <p:cNvPr id="87052" name="Oval 5"/>
          <p:cNvSpPr>
            <a:spLocks noChangeArrowheads="1"/>
          </p:cNvSpPr>
          <p:nvPr/>
        </p:nvSpPr>
        <p:spPr bwMode="auto">
          <a:xfrm>
            <a:off x="6248400" y="30480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Oval 6"/>
          <p:cNvSpPr>
            <a:spLocks noChangeArrowheads="1"/>
          </p:cNvSpPr>
          <p:nvPr/>
        </p:nvSpPr>
        <p:spPr bwMode="auto">
          <a:xfrm>
            <a:off x="6096000" y="5410200"/>
            <a:ext cx="762000" cy="762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704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27200" y="2895600"/>
          <a:ext cx="53101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3" imgW="3430800" imgH="634320" progId="Equation.3">
                  <p:embed/>
                </p:oleObj>
              </mc:Choice>
              <mc:Fallback>
                <p:oleObj name="Equation" r:id="rId3" imgW="3430800" imgH="634320" progId="Equation.3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895600"/>
                        <a:ext cx="53101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24050" y="5257800"/>
          <a:ext cx="49164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Equation" r:id="rId5" imgW="76433400" imgH="15413040" progId="Equation.3">
                  <p:embed/>
                </p:oleObj>
              </mc:Choice>
              <mc:Fallback>
                <p:oleObj name="Equation" r:id="rId5" imgW="76433400" imgH="15413040" progId="Equation.3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5257800"/>
                        <a:ext cx="49164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4E2983ED-306B-404E-AFB5-775D16C19E2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Locating Extreme Outliers:</a:t>
            </a:r>
            <a:br>
              <a:rPr lang="en-US"/>
            </a:br>
            <a:r>
              <a:rPr lang="en-US"/>
              <a:t>Z-Score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To compute the Z</a:t>
            </a:r>
            <a:r>
              <a:rPr lang="en-US" sz="2400" b="1">
                <a:latin typeface="Times New Roman" pitchFamily="18" charset="0"/>
              </a:rPr>
              <a:t>-score</a:t>
            </a:r>
            <a:r>
              <a:rPr lang="en-US" sz="2400">
                <a:latin typeface="Times New Roman" pitchFamily="18" charset="0"/>
              </a:rPr>
              <a:t> of a data value, subtract the mean and divide by the standard deviation.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Z-score is the number of standard deviations a data value is from the mean.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A data value is considered an extreme outlier if its Z-score is less than -3.0 or greater than +3.0.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The larger the absolute value of the Z-score, the farther the data value is from the mean.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59681F8-3142-4D73-BA5B-760A81F255D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Locating Extreme Outliers:</a:t>
            </a:r>
            <a:br>
              <a:rPr lang="en-US"/>
            </a:br>
            <a:r>
              <a:rPr lang="en-US"/>
              <a:t>Z-Score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424238"/>
            <a:ext cx="8077200" cy="2936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where X represents the data value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  X is the sample mean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  S is the sample standard deviation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733800" y="1905000"/>
          <a:ext cx="19050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749300" imgH="419100" progId="Equation.3">
                  <p:embed/>
                </p:oleObj>
              </mc:Choice>
              <mc:Fallback>
                <p:oleObj name="Equation" r:id="rId3" imgW="7493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19050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17526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E95AC438-896B-4CB9-93E7-97869019865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7818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/>
              <a:t>Tables Used For Organizing</a:t>
            </a:r>
            <a:br>
              <a:rPr lang="en-US"/>
            </a:br>
            <a:r>
              <a:rPr lang="en-US"/>
              <a:t> Numerical Data</a:t>
            </a: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4276725" y="2286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466725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2754313" y="1754188"/>
            <a:ext cx="2968625" cy="5286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Numerical Data</a:t>
            </a: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1600200" y="30480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1600200" y="3048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381000" y="3657600"/>
            <a:ext cx="2359025" cy="466725"/>
          </a:xfrm>
          <a:prstGeom prst="rect">
            <a:avLst/>
          </a:prstGeom>
          <a:solidFill>
            <a:srgbClr val="D1D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Ordered Array</a:t>
            </a:r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42672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77724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Box 25"/>
          <p:cNvSpPr txBox="1">
            <a:spLocks noChangeArrowheads="1"/>
          </p:cNvSpPr>
          <p:nvPr/>
        </p:nvSpPr>
        <p:spPr bwMode="auto">
          <a:xfrm>
            <a:off x="6858000" y="3505200"/>
            <a:ext cx="2081213" cy="830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Cumulative</a:t>
            </a:r>
          </a:p>
          <a:p>
            <a:pPr algn="ctr"/>
            <a:r>
              <a:rPr lang="en-US" b="1"/>
              <a:t>Distributions</a:t>
            </a:r>
          </a:p>
        </p:txBody>
      </p:sp>
      <p:sp>
        <p:nvSpPr>
          <p:cNvPr id="36877" name="TextBox 26"/>
          <p:cNvSpPr txBox="1">
            <a:spLocks noChangeArrowheads="1"/>
          </p:cNvSpPr>
          <p:nvPr/>
        </p:nvSpPr>
        <p:spPr bwMode="auto">
          <a:xfrm>
            <a:off x="3429000" y="3505200"/>
            <a:ext cx="2081213" cy="830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Frequency</a:t>
            </a:r>
          </a:p>
          <a:p>
            <a:pPr algn="ctr"/>
            <a:r>
              <a:rPr lang="en-US" b="1"/>
              <a:t>Distributions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6515C9EA-15A7-454B-909A-110F991504D9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Shape of a Distribution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200"/>
              <a:t>Describes how data are distributed</a:t>
            </a:r>
          </a:p>
          <a:p>
            <a:pPr eaLnBrk="1" hangingPunct="1">
              <a:lnSpc>
                <a:spcPct val="110000"/>
              </a:lnSpc>
            </a:pPr>
            <a:r>
              <a:rPr lang="en-US" sz="3200"/>
              <a:t>Two useful shape related statistics are: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/>
              <a:t>Skewness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400"/>
              <a:t>Measures the amount of asymmetry in a distribution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/>
              <a:t>Kurtosis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400"/>
              <a:t>Measures the relative concentration of values in the center of a distribution as compared with the tails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BDF2021B-79AF-4EA9-8FB3-05A047C6EFB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94210" name="Rectangle 45"/>
          <p:cNvSpPr>
            <a:spLocks noChangeArrowheads="1"/>
          </p:cNvSpPr>
          <p:nvPr/>
        </p:nvSpPr>
        <p:spPr bwMode="auto">
          <a:xfrm>
            <a:off x="6096000" y="28956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1" name="Rectangle 46"/>
          <p:cNvSpPr>
            <a:spLocks noChangeArrowheads="1"/>
          </p:cNvSpPr>
          <p:nvPr/>
        </p:nvSpPr>
        <p:spPr bwMode="auto">
          <a:xfrm>
            <a:off x="152400" y="28956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44"/>
          <p:cNvSpPr>
            <a:spLocks noChangeArrowheads="1"/>
          </p:cNvSpPr>
          <p:nvPr/>
        </p:nvSpPr>
        <p:spPr bwMode="auto">
          <a:xfrm>
            <a:off x="3124200" y="28956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Shape of a Distribution (Skewness)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99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/>
              <a:t>Describes the amount of asymmetry in distribution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Symmetric or skewed</a:t>
            </a:r>
          </a:p>
        </p:txBody>
      </p:sp>
      <p:sp>
        <p:nvSpPr>
          <p:cNvPr id="94215" name="Freeform 4"/>
          <p:cNvSpPr>
            <a:spLocks/>
          </p:cNvSpPr>
          <p:nvPr/>
        </p:nvSpPr>
        <p:spPr bwMode="auto">
          <a:xfrm>
            <a:off x="2090738" y="3981450"/>
            <a:ext cx="452437" cy="1071563"/>
          </a:xfrm>
          <a:custGeom>
            <a:avLst/>
            <a:gdLst>
              <a:gd name="T0" fmla="*/ 715723476 w 285"/>
              <a:gd name="T1" fmla="*/ 1698586284 h 675"/>
              <a:gd name="T2" fmla="*/ 640117317 w 285"/>
              <a:gd name="T3" fmla="*/ 1680945983 h 675"/>
              <a:gd name="T4" fmla="*/ 602315825 w 285"/>
              <a:gd name="T5" fmla="*/ 1660784334 h 675"/>
              <a:gd name="T6" fmla="*/ 567033691 w 285"/>
              <a:gd name="T7" fmla="*/ 1633061818 h 675"/>
              <a:gd name="T8" fmla="*/ 529232199 w 285"/>
              <a:gd name="T9" fmla="*/ 1595260264 h 675"/>
              <a:gd name="T10" fmla="*/ 491429120 w 285"/>
              <a:gd name="T11" fmla="*/ 1542336184 h 675"/>
              <a:gd name="T12" fmla="*/ 453627628 w 285"/>
              <a:gd name="T13" fmla="*/ 1469252439 h 675"/>
              <a:gd name="T14" fmla="*/ 378022957 w 285"/>
              <a:gd name="T15" fmla="*/ 1275199593 h 675"/>
              <a:gd name="T16" fmla="*/ 299897439 w 285"/>
              <a:gd name="T17" fmla="*/ 997982377 h 675"/>
              <a:gd name="T18" fmla="*/ 229333173 w 285"/>
              <a:gd name="T19" fmla="*/ 662802155 h 675"/>
              <a:gd name="T20" fmla="*/ 191531631 w 285"/>
              <a:gd name="T21" fmla="*/ 496471826 h 675"/>
              <a:gd name="T22" fmla="*/ 153728551 w 285"/>
              <a:gd name="T23" fmla="*/ 335181709 h 675"/>
              <a:gd name="T24" fmla="*/ 113406113 w 285"/>
              <a:gd name="T25" fmla="*/ 196572258 h 675"/>
              <a:gd name="T26" fmla="*/ 75604596 w 285"/>
              <a:gd name="T27" fmla="*/ 90725659 h 675"/>
              <a:gd name="T28" fmla="*/ 37801504 w 285"/>
              <a:gd name="T29" fmla="*/ 25201571 h 675"/>
              <a:gd name="T30" fmla="*/ 0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5"/>
              <a:gd name="T49" fmla="*/ 0 h 675"/>
              <a:gd name="T50" fmla="*/ 285 w 285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5" h="675">
                <a:moveTo>
                  <a:pt x="284" y="674"/>
                </a:moveTo>
                <a:lnTo>
                  <a:pt x="254" y="667"/>
                </a:lnTo>
                <a:lnTo>
                  <a:pt x="239" y="659"/>
                </a:lnTo>
                <a:lnTo>
                  <a:pt x="225" y="648"/>
                </a:lnTo>
                <a:lnTo>
                  <a:pt x="210" y="633"/>
                </a:lnTo>
                <a:lnTo>
                  <a:pt x="195" y="612"/>
                </a:lnTo>
                <a:lnTo>
                  <a:pt x="180" y="583"/>
                </a:lnTo>
                <a:lnTo>
                  <a:pt x="150" y="506"/>
                </a:lnTo>
                <a:lnTo>
                  <a:pt x="119" y="396"/>
                </a:lnTo>
                <a:lnTo>
                  <a:pt x="91" y="263"/>
                </a:lnTo>
                <a:lnTo>
                  <a:pt x="76" y="197"/>
                </a:lnTo>
                <a:lnTo>
                  <a:pt x="61" y="133"/>
                </a:lnTo>
                <a:lnTo>
                  <a:pt x="45" y="78"/>
                </a:lnTo>
                <a:lnTo>
                  <a:pt x="30" y="36"/>
                </a:lnTo>
                <a:lnTo>
                  <a:pt x="15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6" name="Freeform 5"/>
          <p:cNvSpPr>
            <a:spLocks/>
          </p:cNvSpPr>
          <p:nvPr/>
        </p:nvSpPr>
        <p:spPr bwMode="auto">
          <a:xfrm>
            <a:off x="738188" y="3981450"/>
            <a:ext cx="1354137" cy="1071563"/>
          </a:xfrm>
          <a:custGeom>
            <a:avLst/>
            <a:gdLst>
              <a:gd name="T0" fmla="*/ 0 w 853"/>
              <a:gd name="T1" fmla="*/ 1698586284 h 675"/>
              <a:gd name="T2" fmla="*/ 226814013 w 853"/>
              <a:gd name="T3" fmla="*/ 1680945983 h 675"/>
              <a:gd name="T4" fmla="*/ 337700815 w 853"/>
              <a:gd name="T5" fmla="*/ 1660784334 h 675"/>
              <a:gd name="T6" fmla="*/ 451107078 w 853"/>
              <a:gd name="T7" fmla="*/ 1633061818 h 675"/>
              <a:gd name="T8" fmla="*/ 567034189 w 853"/>
              <a:gd name="T9" fmla="*/ 1595260264 h 675"/>
              <a:gd name="T10" fmla="*/ 677920992 w 853"/>
              <a:gd name="T11" fmla="*/ 1542336184 h 675"/>
              <a:gd name="T12" fmla="*/ 791328742 w 853"/>
              <a:gd name="T13" fmla="*/ 1469252439 h 675"/>
              <a:gd name="T14" fmla="*/ 1015621906 w 853"/>
              <a:gd name="T15" fmla="*/ 1275199593 h 675"/>
              <a:gd name="T16" fmla="*/ 1244956768 w 853"/>
              <a:gd name="T17" fmla="*/ 997982377 h 675"/>
              <a:gd name="T18" fmla="*/ 1469249734 w 853"/>
              <a:gd name="T19" fmla="*/ 662802155 h 675"/>
              <a:gd name="T20" fmla="*/ 1582657485 w 853"/>
              <a:gd name="T21" fmla="*/ 496471826 h 675"/>
              <a:gd name="T22" fmla="*/ 1698584993 w 853"/>
              <a:gd name="T23" fmla="*/ 335181709 h 675"/>
              <a:gd name="T24" fmla="*/ 1806950847 w 853"/>
              <a:gd name="T25" fmla="*/ 196572258 h 675"/>
              <a:gd name="T26" fmla="*/ 1922877958 w 853"/>
              <a:gd name="T27" fmla="*/ 90725659 h 675"/>
              <a:gd name="T28" fmla="*/ 2036285709 w 853"/>
              <a:gd name="T29" fmla="*/ 25201571 h 675"/>
              <a:gd name="T30" fmla="*/ 2147172511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3"/>
              <a:gd name="T49" fmla="*/ 0 h 675"/>
              <a:gd name="T50" fmla="*/ 853 w 853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3" h="675">
                <a:moveTo>
                  <a:pt x="0" y="674"/>
                </a:moveTo>
                <a:lnTo>
                  <a:pt x="90" y="667"/>
                </a:lnTo>
                <a:lnTo>
                  <a:pt x="134" y="659"/>
                </a:lnTo>
                <a:lnTo>
                  <a:pt x="179" y="648"/>
                </a:lnTo>
                <a:lnTo>
                  <a:pt x="225" y="633"/>
                </a:lnTo>
                <a:lnTo>
                  <a:pt x="269" y="612"/>
                </a:lnTo>
                <a:lnTo>
                  <a:pt x="314" y="583"/>
                </a:lnTo>
                <a:lnTo>
                  <a:pt x="403" y="506"/>
                </a:lnTo>
                <a:lnTo>
                  <a:pt x="494" y="396"/>
                </a:lnTo>
                <a:lnTo>
                  <a:pt x="583" y="263"/>
                </a:lnTo>
                <a:lnTo>
                  <a:pt x="628" y="197"/>
                </a:lnTo>
                <a:lnTo>
                  <a:pt x="674" y="133"/>
                </a:lnTo>
                <a:lnTo>
                  <a:pt x="717" y="78"/>
                </a:lnTo>
                <a:lnTo>
                  <a:pt x="763" y="36"/>
                </a:lnTo>
                <a:lnTo>
                  <a:pt x="808" y="10"/>
                </a:lnTo>
                <a:lnTo>
                  <a:pt x="852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7" name="Freeform 6"/>
          <p:cNvSpPr>
            <a:spLocks/>
          </p:cNvSpPr>
          <p:nvPr/>
        </p:nvSpPr>
        <p:spPr bwMode="auto">
          <a:xfrm>
            <a:off x="4559300" y="3981450"/>
            <a:ext cx="904875" cy="1071563"/>
          </a:xfrm>
          <a:custGeom>
            <a:avLst/>
            <a:gdLst>
              <a:gd name="T0" fmla="*/ 1433969483 w 570"/>
              <a:gd name="T1" fmla="*/ 1698586284 h 675"/>
              <a:gd name="T2" fmla="*/ 1280239224 w 570"/>
              <a:gd name="T3" fmla="*/ 1680945983 h 675"/>
              <a:gd name="T4" fmla="*/ 1204634568 w 570"/>
              <a:gd name="T5" fmla="*/ 1660784334 h 675"/>
              <a:gd name="T6" fmla="*/ 1131549275 w 570"/>
              <a:gd name="T7" fmla="*/ 1633061818 h 675"/>
              <a:gd name="T8" fmla="*/ 1055944620 w 570"/>
              <a:gd name="T9" fmla="*/ 1595260264 h 675"/>
              <a:gd name="T10" fmla="*/ 980339964 w 570"/>
              <a:gd name="T11" fmla="*/ 1542336184 h 675"/>
              <a:gd name="T12" fmla="*/ 902215948 w 570"/>
              <a:gd name="T13" fmla="*/ 1469252439 h 675"/>
              <a:gd name="T14" fmla="*/ 756046750 w 570"/>
              <a:gd name="T15" fmla="*/ 1275199593 h 675"/>
              <a:gd name="T16" fmla="*/ 602316490 w 570"/>
              <a:gd name="T17" fmla="*/ 997982377 h 675"/>
              <a:gd name="T18" fmla="*/ 448587819 w 570"/>
              <a:gd name="T19" fmla="*/ 662802155 h 675"/>
              <a:gd name="T20" fmla="*/ 378023375 w 570"/>
              <a:gd name="T21" fmla="*/ 496471826 h 675"/>
              <a:gd name="T22" fmla="*/ 302418720 w 570"/>
              <a:gd name="T23" fmla="*/ 335181709 h 675"/>
              <a:gd name="T24" fmla="*/ 224293116 w 570"/>
              <a:gd name="T25" fmla="*/ 196572258 h 675"/>
              <a:gd name="T26" fmla="*/ 148688411 w 570"/>
              <a:gd name="T27" fmla="*/ 90725659 h 675"/>
              <a:gd name="T28" fmla="*/ 73083731 w 570"/>
              <a:gd name="T29" fmla="*/ 25201571 h 675"/>
              <a:gd name="T30" fmla="*/ 0 w 570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0"/>
              <a:gd name="T49" fmla="*/ 0 h 675"/>
              <a:gd name="T50" fmla="*/ 570 w 570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0" h="675">
                <a:moveTo>
                  <a:pt x="569" y="674"/>
                </a:moveTo>
                <a:lnTo>
                  <a:pt x="508" y="667"/>
                </a:lnTo>
                <a:lnTo>
                  <a:pt x="478" y="659"/>
                </a:lnTo>
                <a:lnTo>
                  <a:pt x="449" y="648"/>
                </a:lnTo>
                <a:lnTo>
                  <a:pt x="419" y="633"/>
                </a:lnTo>
                <a:lnTo>
                  <a:pt x="389" y="612"/>
                </a:lnTo>
                <a:lnTo>
                  <a:pt x="358" y="583"/>
                </a:lnTo>
                <a:lnTo>
                  <a:pt x="300" y="506"/>
                </a:lnTo>
                <a:lnTo>
                  <a:pt x="239" y="396"/>
                </a:lnTo>
                <a:lnTo>
                  <a:pt x="178" y="263"/>
                </a:lnTo>
                <a:lnTo>
                  <a:pt x="150" y="197"/>
                </a:lnTo>
                <a:lnTo>
                  <a:pt x="120" y="133"/>
                </a:lnTo>
                <a:lnTo>
                  <a:pt x="89" y="78"/>
                </a:lnTo>
                <a:lnTo>
                  <a:pt x="59" y="36"/>
                </a:lnTo>
                <a:lnTo>
                  <a:pt x="29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8" name="Freeform 7"/>
          <p:cNvSpPr>
            <a:spLocks/>
          </p:cNvSpPr>
          <p:nvPr/>
        </p:nvSpPr>
        <p:spPr bwMode="auto">
          <a:xfrm>
            <a:off x="3657600" y="3981450"/>
            <a:ext cx="903288" cy="1071563"/>
          </a:xfrm>
          <a:custGeom>
            <a:avLst/>
            <a:gdLst>
              <a:gd name="T0" fmla="*/ 0 w 569"/>
              <a:gd name="T1" fmla="*/ 1698586284 h 675"/>
              <a:gd name="T2" fmla="*/ 148690081 w 569"/>
              <a:gd name="T3" fmla="*/ 1680945983 h 675"/>
              <a:gd name="T4" fmla="*/ 224294827 w 569"/>
              <a:gd name="T5" fmla="*/ 1660784334 h 675"/>
              <a:gd name="T6" fmla="*/ 302418887 w 569"/>
              <a:gd name="T7" fmla="*/ 1633061818 h 675"/>
              <a:gd name="T8" fmla="*/ 378023584 w 569"/>
              <a:gd name="T9" fmla="*/ 1595260264 h 675"/>
              <a:gd name="T10" fmla="*/ 448588067 w 569"/>
              <a:gd name="T11" fmla="*/ 1542336184 h 675"/>
              <a:gd name="T12" fmla="*/ 526713714 w 569"/>
              <a:gd name="T13" fmla="*/ 1469252439 h 675"/>
              <a:gd name="T14" fmla="*/ 677923108 w 569"/>
              <a:gd name="T15" fmla="*/ 1275199593 h 675"/>
              <a:gd name="T16" fmla="*/ 826611551 w 569"/>
              <a:gd name="T17" fmla="*/ 997982377 h 675"/>
              <a:gd name="T18" fmla="*/ 980342094 w 569"/>
              <a:gd name="T19" fmla="*/ 662802155 h 675"/>
              <a:gd name="T20" fmla="*/ 1055946791 w 569"/>
              <a:gd name="T21" fmla="*/ 496471826 h 675"/>
              <a:gd name="T22" fmla="*/ 1131551488 w 569"/>
              <a:gd name="T23" fmla="*/ 335181709 h 675"/>
              <a:gd name="T24" fmla="*/ 1204635234 w 569"/>
              <a:gd name="T25" fmla="*/ 196572258 h 675"/>
              <a:gd name="T26" fmla="*/ 1280239931 w 569"/>
              <a:gd name="T27" fmla="*/ 90725659 h 675"/>
              <a:gd name="T28" fmla="*/ 1355844628 w 569"/>
              <a:gd name="T29" fmla="*/ 25201571 h 675"/>
              <a:gd name="T30" fmla="*/ 1431449325 w 569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69"/>
              <a:gd name="T49" fmla="*/ 0 h 675"/>
              <a:gd name="T50" fmla="*/ 569 w 569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69" h="675">
                <a:moveTo>
                  <a:pt x="0" y="674"/>
                </a:moveTo>
                <a:lnTo>
                  <a:pt x="59" y="667"/>
                </a:lnTo>
                <a:lnTo>
                  <a:pt x="89" y="659"/>
                </a:lnTo>
                <a:lnTo>
                  <a:pt x="120" y="648"/>
                </a:lnTo>
                <a:lnTo>
                  <a:pt x="150" y="633"/>
                </a:lnTo>
                <a:lnTo>
                  <a:pt x="178" y="612"/>
                </a:lnTo>
                <a:lnTo>
                  <a:pt x="209" y="583"/>
                </a:lnTo>
                <a:lnTo>
                  <a:pt x="269" y="506"/>
                </a:lnTo>
                <a:lnTo>
                  <a:pt x="328" y="396"/>
                </a:lnTo>
                <a:lnTo>
                  <a:pt x="389" y="263"/>
                </a:lnTo>
                <a:lnTo>
                  <a:pt x="419" y="197"/>
                </a:lnTo>
                <a:lnTo>
                  <a:pt x="449" y="133"/>
                </a:lnTo>
                <a:lnTo>
                  <a:pt x="478" y="78"/>
                </a:lnTo>
                <a:lnTo>
                  <a:pt x="508" y="36"/>
                </a:lnTo>
                <a:lnTo>
                  <a:pt x="538" y="10"/>
                </a:lnTo>
                <a:lnTo>
                  <a:pt x="568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9" name="Freeform 8"/>
          <p:cNvSpPr>
            <a:spLocks/>
          </p:cNvSpPr>
          <p:nvPr/>
        </p:nvSpPr>
        <p:spPr bwMode="auto">
          <a:xfrm>
            <a:off x="7194550" y="3957638"/>
            <a:ext cx="1354138" cy="1071562"/>
          </a:xfrm>
          <a:custGeom>
            <a:avLst/>
            <a:gdLst>
              <a:gd name="T0" fmla="*/ 2147174097 w 853"/>
              <a:gd name="T1" fmla="*/ 1698584699 h 675"/>
              <a:gd name="T2" fmla="*/ 1917840653 w 853"/>
              <a:gd name="T3" fmla="*/ 1680942826 h 675"/>
              <a:gd name="T4" fmla="*/ 1809473131 w 853"/>
              <a:gd name="T5" fmla="*/ 1660781196 h 675"/>
              <a:gd name="T6" fmla="*/ 1693545934 w 853"/>
              <a:gd name="T7" fmla="*/ 1633060294 h 675"/>
              <a:gd name="T8" fmla="*/ 1580139291 w 853"/>
              <a:gd name="T9" fmla="*/ 1595257188 h 675"/>
              <a:gd name="T10" fmla="*/ 1469252406 w 853"/>
              <a:gd name="T11" fmla="*/ 1542334744 h 675"/>
              <a:gd name="T12" fmla="*/ 1355844572 w 853"/>
              <a:gd name="T13" fmla="*/ 1469249480 h 675"/>
              <a:gd name="T14" fmla="*/ 1126511128 w 853"/>
              <a:gd name="T15" fmla="*/ 1275198403 h 675"/>
              <a:gd name="T16" fmla="*/ 902216409 w 853"/>
              <a:gd name="T17" fmla="*/ 997981445 h 675"/>
              <a:gd name="T18" fmla="*/ 677923080 w 853"/>
              <a:gd name="T19" fmla="*/ 662799949 h 675"/>
              <a:gd name="T20" fmla="*/ 564515245 w 853"/>
              <a:gd name="T21" fmla="*/ 496469775 h 675"/>
              <a:gd name="T22" fmla="*/ 448588048 w 853"/>
              <a:gd name="T23" fmla="*/ 335179809 h 675"/>
              <a:gd name="T24" fmla="*/ 340222015 w 853"/>
              <a:gd name="T25" fmla="*/ 196572074 h 675"/>
              <a:gd name="T26" fmla="*/ 224294818 w 853"/>
              <a:gd name="T27" fmla="*/ 90725575 h 675"/>
              <a:gd name="T28" fmla="*/ 110886934 w 853"/>
              <a:gd name="T29" fmla="*/ 25201548 h 675"/>
              <a:gd name="T30" fmla="*/ 0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3"/>
              <a:gd name="T49" fmla="*/ 0 h 675"/>
              <a:gd name="T50" fmla="*/ 853 w 853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3" h="675">
                <a:moveTo>
                  <a:pt x="852" y="674"/>
                </a:moveTo>
                <a:lnTo>
                  <a:pt x="761" y="667"/>
                </a:lnTo>
                <a:lnTo>
                  <a:pt x="718" y="659"/>
                </a:lnTo>
                <a:lnTo>
                  <a:pt x="672" y="648"/>
                </a:lnTo>
                <a:lnTo>
                  <a:pt x="627" y="633"/>
                </a:lnTo>
                <a:lnTo>
                  <a:pt x="583" y="612"/>
                </a:lnTo>
                <a:lnTo>
                  <a:pt x="538" y="583"/>
                </a:lnTo>
                <a:lnTo>
                  <a:pt x="447" y="506"/>
                </a:lnTo>
                <a:lnTo>
                  <a:pt x="358" y="396"/>
                </a:lnTo>
                <a:lnTo>
                  <a:pt x="269" y="263"/>
                </a:lnTo>
                <a:lnTo>
                  <a:pt x="224" y="197"/>
                </a:lnTo>
                <a:lnTo>
                  <a:pt x="178" y="133"/>
                </a:lnTo>
                <a:lnTo>
                  <a:pt x="135" y="78"/>
                </a:lnTo>
                <a:lnTo>
                  <a:pt x="89" y="36"/>
                </a:lnTo>
                <a:lnTo>
                  <a:pt x="44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20" name="Freeform 9"/>
          <p:cNvSpPr>
            <a:spLocks/>
          </p:cNvSpPr>
          <p:nvPr/>
        </p:nvSpPr>
        <p:spPr bwMode="auto">
          <a:xfrm>
            <a:off x="6743700" y="3957638"/>
            <a:ext cx="452438" cy="1071562"/>
          </a:xfrm>
          <a:custGeom>
            <a:avLst/>
            <a:gdLst>
              <a:gd name="T0" fmla="*/ 0 w 285"/>
              <a:gd name="T1" fmla="*/ 1698584699 h 675"/>
              <a:gd name="T2" fmla="*/ 70564448 w 285"/>
              <a:gd name="T3" fmla="*/ 1680942826 h 675"/>
              <a:gd name="T4" fmla="*/ 108367635 w 285"/>
              <a:gd name="T5" fmla="*/ 1660781196 h 675"/>
              <a:gd name="T6" fmla="*/ 148690163 w 285"/>
              <a:gd name="T7" fmla="*/ 1633060294 h 675"/>
              <a:gd name="T8" fmla="*/ 186491738 w 285"/>
              <a:gd name="T9" fmla="*/ 1595257188 h 675"/>
              <a:gd name="T10" fmla="*/ 224294951 w 285"/>
              <a:gd name="T11" fmla="*/ 1542334744 h 675"/>
              <a:gd name="T12" fmla="*/ 262096527 w 285"/>
              <a:gd name="T13" fmla="*/ 1469249480 h 675"/>
              <a:gd name="T14" fmla="*/ 337701265 w 285"/>
              <a:gd name="T15" fmla="*/ 1275198403 h 675"/>
              <a:gd name="T16" fmla="*/ 415826956 w 285"/>
              <a:gd name="T17" fmla="*/ 997981445 h 675"/>
              <a:gd name="T18" fmla="*/ 486391478 w 285"/>
              <a:gd name="T19" fmla="*/ 662799949 h 675"/>
              <a:gd name="T20" fmla="*/ 524193053 w 285"/>
              <a:gd name="T21" fmla="*/ 496469775 h 675"/>
              <a:gd name="T22" fmla="*/ 561996216 w 285"/>
              <a:gd name="T23" fmla="*/ 335179809 h 675"/>
              <a:gd name="T24" fmla="*/ 602318744 w 285"/>
              <a:gd name="T25" fmla="*/ 196572074 h 675"/>
              <a:gd name="T26" fmla="*/ 640120319 w 285"/>
              <a:gd name="T27" fmla="*/ 90725575 h 675"/>
              <a:gd name="T28" fmla="*/ 677923482 w 285"/>
              <a:gd name="T29" fmla="*/ 25201548 h 675"/>
              <a:gd name="T30" fmla="*/ 715725058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5"/>
              <a:gd name="T49" fmla="*/ 0 h 675"/>
              <a:gd name="T50" fmla="*/ 285 w 285"/>
              <a:gd name="T51" fmla="*/ 675 h 6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5" h="675">
                <a:moveTo>
                  <a:pt x="0" y="674"/>
                </a:moveTo>
                <a:lnTo>
                  <a:pt x="28" y="667"/>
                </a:lnTo>
                <a:lnTo>
                  <a:pt x="43" y="659"/>
                </a:lnTo>
                <a:lnTo>
                  <a:pt x="59" y="648"/>
                </a:lnTo>
                <a:lnTo>
                  <a:pt x="74" y="633"/>
                </a:lnTo>
                <a:lnTo>
                  <a:pt x="89" y="612"/>
                </a:lnTo>
                <a:lnTo>
                  <a:pt x="104" y="583"/>
                </a:lnTo>
                <a:lnTo>
                  <a:pt x="134" y="506"/>
                </a:lnTo>
                <a:lnTo>
                  <a:pt x="165" y="396"/>
                </a:lnTo>
                <a:lnTo>
                  <a:pt x="193" y="263"/>
                </a:lnTo>
                <a:lnTo>
                  <a:pt x="208" y="197"/>
                </a:lnTo>
                <a:lnTo>
                  <a:pt x="223" y="133"/>
                </a:lnTo>
                <a:lnTo>
                  <a:pt x="239" y="78"/>
                </a:lnTo>
                <a:lnTo>
                  <a:pt x="254" y="36"/>
                </a:lnTo>
                <a:lnTo>
                  <a:pt x="269" y="10"/>
                </a:lnTo>
                <a:lnTo>
                  <a:pt x="284" y="0"/>
                </a:lnTo>
              </a:path>
            </a:pathLst>
          </a:custGeom>
          <a:noFill/>
          <a:ln w="25400" cap="rnd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21" name="Rectangle 10"/>
          <p:cNvSpPr>
            <a:spLocks noChangeArrowheads="1"/>
          </p:cNvSpPr>
          <p:nvPr/>
        </p:nvSpPr>
        <p:spPr bwMode="auto">
          <a:xfrm>
            <a:off x="3657600" y="3505200"/>
            <a:ext cx="19923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/>
                </a:solidFill>
              </a:rPr>
              <a:t>Mean =</a:t>
            </a:r>
            <a:r>
              <a:rPr lang="en-US" sz="2000" b="1">
                <a:solidFill>
                  <a:srgbClr val="FF0000"/>
                </a:solidFill>
              </a:rPr>
              <a:t> Median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94222" name="Rectangle 11"/>
          <p:cNvSpPr>
            <a:spLocks noChangeArrowheads="1"/>
          </p:cNvSpPr>
          <p:nvPr/>
        </p:nvSpPr>
        <p:spPr bwMode="auto">
          <a:xfrm>
            <a:off x="4779963" y="3479800"/>
            <a:ext cx="244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4223" name="Rectangle 12"/>
          <p:cNvSpPr>
            <a:spLocks noChangeArrowheads="1"/>
          </p:cNvSpPr>
          <p:nvPr/>
        </p:nvSpPr>
        <p:spPr bwMode="auto">
          <a:xfrm>
            <a:off x="6164263" y="38100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3"/>
          <p:cNvSpPr>
            <a:spLocks noChangeArrowheads="1"/>
          </p:cNvSpPr>
          <p:nvPr/>
        </p:nvSpPr>
        <p:spPr bwMode="auto">
          <a:xfrm>
            <a:off x="762000" y="3505200"/>
            <a:ext cx="19923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/>
                </a:solidFill>
              </a:rPr>
              <a:t>Mean &lt;</a:t>
            </a:r>
            <a:r>
              <a:rPr lang="en-US" sz="2000" b="1">
                <a:solidFill>
                  <a:srgbClr val="FF0000"/>
                </a:solidFill>
              </a:rPr>
              <a:t> Median</a:t>
            </a:r>
            <a:endParaRPr lang="en-US" sz="2000" b="1">
              <a:solidFill>
                <a:srgbClr val="FF00FF"/>
              </a:solidFill>
            </a:endParaRPr>
          </a:p>
        </p:txBody>
      </p:sp>
      <p:sp>
        <p:nvSpPr>
          <p:cNvPr id="94225" name="Rectangle 14"/>
          <p:cNvSpPr>
            <a:spLocks noChangeArrowheads="1"/>
          </p:cNvSpPr>
          <p:nvPr/>
        </p:nvSpPr>
        <p:spPr bwMode="auto">
          <a:xfrm>
            <a:off x="2393950" y="382746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6" name="Rectangle 15"/>
          <p:cNvSpPr>
            <a:spLocks noChangeArrowheads="1"/>
          </p:cNvSpPr>
          <p:nvPr/>
        </p:nvSpPr>
        <p:spPr bwMode="auto">
          <a:xfrm>
            <a:off x="6477000" y="3505200"/>
            <a:ext cx="2076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solidFill>
                  <a:srgbClr val="FF00FF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</a:rPr>
              <a:t>Mean</a:t>
            </a:r>
            <a:r>
              <a:rPr lang="en-US" sz="2000" b="1">
                <a:solidFill>
                  <a:srgbClr val="FF0000"/>
                </a:solidFill>
              </a:rPr>
              <a:t> &gt; Median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94227" name="Rectangle 16"/>
          <p:cNvSpPr>
            <a:spLocks noChangeArrowheads="1"/>
          </p:cNvSpPr>
          <p:nvPr/>
        </p:nvSpPr>
        <p:spPr bwMode="auto">
          <a:xfrm>
            <a:off x="8666163" y="38100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Line 18"/>
          <p:cNvSpPr>
            <a:spLocks noChangeShapeType="1"/>
          </p:cNvSpPr>
          <p:nvPr/>
        </p:nvSpPr>
        <p:spPr bwMode="auto">
          <a:xfrm flipH="1">
            <a:off x="7391400" y="4038600"/>
            <a:ext cx="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9" name="Line 19"/>
          <p:cNvSpPr>
            <a:spLocks noChangeShapeType="1"/>
          </p:cNvSpPr>
          <p:nvPr/>
        </p:nvSpPr>
        <p:spPr bwMode="auto">
          <a:xfrm>
            <a:off x="7620000" y="4419600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Line 21"/>
          <p:cNvSpPr>
            <a:spLocks noChangeShapeType="1"/>
          </p:cNvSpPr>
          <p:nvPr/>
        </p:nvSpPr>
        <p:spPr bwMode="auto">
          <a:xfrm flipH="1">
            <a:off x="1752600" y="4267200"/>
            <a:ext cx="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1" name="Line 22"/>
          <p:cNvSpPr>
            <a:spLocks noChangeShapeType="1"/>
          </p:cNvSpPr>
          <p:nvPr/>
        </p:nvSpPr>
        <p:spPr bwMode="auto">
          <a:xfrm flipH="1">
            <a:off x="1524000" y="4681538"/>
            <a:ext cx="1588" cy="423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2" name="Line 23"/>
          <p:cNvSpPr>
            <a:spLocks noChangeShapeType="1"/>
          </p:cNvSpPr>
          <p:nvPr/>
        </p:nvSpPr>
        <p:spPr bwMode="auto">
          <a:xfrm>
            <a:off x="4572000" y="39624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3" name="Line 24"/>
          <p:cNvSpPr>
            <a:spLocks noChangeShapeType="1"/>
          </p:cNvSpPr>
          <p:nvPr/>
        </p:nvSpPr>
        <p:spPr bwMode="auto">
          <a:xfrm>
            <a:off x="4572000" y="41148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>
            <a:off x="3581400" y="5105400"/>
            <a:ext cx="1981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5" name="Rectangle 28"/>
          <p:cNvSpPr>
            <a:spLocks noChangeArrowheads="1"/>
          </p:cNvSpPr>
          <p:nvPr/>
        </p:nvSpPr>
        <p:spPr bwMode="auto">
          <a:xfrm>
            <a:off x="4467225" y="51657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6" name="Line 29"/>
          <p:cNvSpPr>
            <a:spLocks noChangeShapeType="1"/>
          </p:cNvSpPr>
          <p:nvPr/>
        </p:nvSpPr>
        <p:spPr bwMode="auto">
          <a:xfrm>
            <a:off x="6629400" y="5105400"/>
            <a:ext cx="18986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7" name="Rectangle 31"/>
          <p:cNvSpPr>
            <a:spLocks noChangeArrowheads="1"/>
          </p:cNvSpPr>
          <p:nvPr/>
        </p:nvSpPr>
        <p:spPr bwMode="auto">
          <a:xfrm>
            <a:off x="7553325" y="514191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8" name="Line 32"/>
          <p:cNvSpPr>
            <a:spLocks noChangeShapeType="1"/>
          </p:cNvSpPr>
          <p:nvPr/>
        </p:nvSpPr>
        <p:spPr bwMode="auto">
          <a:xfrm>
            <a:off x="685800" y="5105400"/>
            <a:ext cx="1905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39" name="Rectangle 34"/>
          <p:cNvSpPr>
            <a:spLocks noChangeArrowheads="1"/>
          </p:cNvSpPr>
          <p:nvPr/>
        </p:nvSpPr>
        <p:spPr bwMode="auto">
          <a:xfrm>
            <a:off x="1547813" y="51657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40" name="Rectangle 41"/>
          <p:cNvSpPr>
            <a:spLocks noChangeArrowheads="1"/>
          </p:cNvSpPr>
          <p:nvPr/>
        </p:nvSpPr>
        <p:spPr bwMode="auto">
          <a:xfrm>
            <a:off x="6289675" y="2965450"/>
            <a:ext cx="2535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Right-Skewed</a:t>
            </a:r>
          </a:p>
        </p:txBody>
      </p:sp>
      <p:sp>
        <p:nvSpPr>
          <p:cNvPr id="94241" name="Rectangle 42"/>
          <p:cNvSpPr>
            <a:spLocks noChangeArrowheads="1"/>
          </p:cNvSpPr>
          <p:nvPr/>
        </p:nvSpPr>
        <p:spPr bwMode="auto">
          <a:xfrm>
            <a:off x="603250" y="2978150"/>
            <a:ext cx="22796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Left-Skewed</a:t>
            </a:r>
          </a:p>
        </p:txBody>
      </p:sp>
      <p:sp>
        <p:nvSpPr>
          <p:cNvPr id="94242" name="Rectangle 43"/>
          <p:cNvSpPr>
            <a:spLocks noChangeArrowheads="1"/>
          </p:cNvSpPr>
          <p:nvPr/>
        </p:nvSpPr>
        <p:spPr bwMode="auto">
          <a:xfrm>
            <a:off x="3670300" y="2978150"/>
            <a:ext cx="20002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/>
              <a:t>Symmetric</a:t>
            </a:r>
          </a:p>
        </p:txBody>
      </p:sp>
      <p:sp>
        <p:nvSpPr>
          <p:cNvPr id="94244" name="TextBox 37"/>
          <p:cNvSpPr txBox="1">
            <a:spLocks noChangeArrowheads="1"/>
          </p:cNvSpPr>
          <p:nvPr/>
        </p:nvSpPr>
        <p:spPr bwMode="auto">
          <a:xfrm>
            <a:off x="0" y="5638800"/>
            <a:ext cx="1425575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Skewness</a:t>
            </a:r>
          </a:p>
          <a:p>
            <a:r>
              <a:rPr lang="en-US" sz="2000" b="1"/>
              <a:t>Statistic</a:t>
            </a:r>
          </a:p>
        </p:txBody>
      </p:sp>
      <p:sp>
        <p:nvSpPr>
          <p:cNvPr id="94245" name="TextBox 38"/>
          <p:cNvSpPr txBox="1">
            <a:spLocks noChangeArrowheads="1"/>
          </p:cNvSpPr>
          <p:nvPr/>
        </p:nvSpPr>
        <p:spPr bwMode="auto">
          <a:xfrm>
            <a:off x="1371600" y="5791200"/>
            <a:ext cx="6781800" cy="461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 0			   0			      &gt;0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C775B1FF-540A-46C7-9A59-379E5977CD5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24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Quartile Measures</a:t>
            </a:r>
          </a:p>
        </p:txBody>
      </p:sp>
      <p:sp>
        <p:nvSpPr>
          <p:cNvPr id="1024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467600" cy="950913"/>
          </a:xfrm>
        </p:spPr>
        <p:txBody>
          <a:bodyPr/>
          <a:lstStyle/>
          <a:p>
            <a:pPr eaLnBrk="1" hangingPunct="1"/>
            <a:r>
              <a:rPr lang="en-US" sz="2400"/>
              <a:t>Quartiles split the ranked data into 4 segments with an equal number of values per segment</a:t>
            </a:r>
          </a:p>
        </p:txBody>
      </p:sp>
      <p:grpSp>
        <p:nvGrpSpPr>
          <p:cNvPr id="102404" name="Group 26"/>
          <p:cNvGrpSpPr>
            <a:grpSpLocks/>
          </p:cNvGrpSpPr>
          <p:nvPr/>
        </p:nvGrpSpPr>
        <p:grpSpPr bwMode="auto">
          <a:xfrm>
            <a:off x="1752600" y="2667000"/>
            <a:ext cx="1219200" cy="457200"/>
            <a:chOff x="1008" y="1776"/>
            <a:chExt cx="768" cy="288"/>
          </a:xfrm>
        </p:grpSpPr>
        <p:sp>
          <p:nvSpPr>
            <p:cNvPr id="102423" name="Rectangle 6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4" name="Rectangle 10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25%</a:t>
              </a:r>
            </a:p>
          </p:txBody>
        </p:sp>
      </p:grpSp>
      <p:sp>
        <p:nvSpPr>
          <p:cNvPr id="102405" name="AutoShape 15"/>
          <p:cNvSpPr>
            <a:spLocks noChangeArrowheads="1"/>
          </p:cNvSpPr>
          <p:nvPr/>
        </p:nvSpPr>
        <p:spPr bwMode="auto">
          <a:xfrm rot="-5400000">
            <a:off x="28575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16"/>
          <p:cNvSpPr>
            <a:spLocks noChangeArrowheads="1"/>
          </p:cNvSpPr>
          <p:nvPr/>
        </p:nvSpPr>
        <p:spPr bwMode="auto">
          <a:xfrm>
            <a:off x="685800" y="40386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>
                <a:solidFill>
                  <a:schemeClr val="folHlink"/>
                </a:solidFill>
              </a:rPr>
              <a:t>The first quartile, Q</a:t>
            </a:r>
            <a:r>
              <a:rPr lang="en-US" sz="2300" baseline="-25000">
                <a:solidFill>
                  <a:schemeClr val="folHlink"/>
                </a:solidFill>
              </a:rPr>
              <a:t>1</a:t>
            </a:r>
            <a:r>
              <a:rPr lang="en-US" sz="2300">
                <a:solidFill>
                  <a:schemeClr val="folHlink"/>
                </a:solidFill>
              </a:rPr>
              <a:t>, is the value for which 25% of the observations are smaller and 75% are larger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>
                <a:solidFill>
                  <a:schemeClr val="folHlink"/>
                </a:solidFill>
              </a:rPr>
              <a:t>Q</a:t>
            </a:r>
            <a:r>
              <a:rPr lang="en-US" sz="2300" baseline="-25000">
                <a:solidFill>
                  <a:schemeClr val="folHlink"/>
                </a:solidFill>
              </a:rPr>
              <a:t>2</a:t>
            </a:r>
            <a:r>
              <a:rPr lang="en-US" sz="2300">
                <a:solidFill>
                  <a:schemeClr val="folHlink"/>
                </a:solidFill>
              </a:rPr>
              <a:t> is the same as the median (50% of the observations are smaller and 50% are larger)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>
                <a:solidFill>
                  <a:schemeClr val="folHlink"/>
                </a:solidFill>
              </a:rPr>
              <a:t>Only 25% of the observations are greater than the third quartile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300">
              <a:solidFill>
                <a:schemeClr val="folHlink"/>
              </a:solidFill>
            </a:endParaRPr>
          </a:p>
        </p:txBody>
      </p:sp>
      <p:sp>
        <p:nvSpPr>
          <p:cNvPr id="102407" name="AutoShape 18"/>
          <p:cNvSpPr>
            <a:spLocks noChangeArrowheads="1"/>
          </p:cNvSpPr>
          <p:nvPr/>
        </p:nvSpPr>
        <p:spPr bwMode="auto">
          <a:xfrm rot="-5400000">
            <a:off x="40767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AutoShape 19"/>
          <p:cNvSpPr>
            <a:spLocks noChangeArrowheads="1"/>
          </p:cNvSpPr>
          <p:nvPr/>
        </p:nvSpPr>
        <p:spPr bwMode="auto">
          <a:xfrm rot="-5400000">
            <a:off x="52959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Rectangle 22"/>
          <p:cNvSpPr>
            <a:spLocks noChangeArrowheads="1"/>
          </p:cNvSpPr>
          <p:nvPr/>
        </p:nvSpPr>
        <p:spPr bwMode="auto">
          <a:xfrm>
            <a:off x="26670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/>
              <a:t>Q1</a:t>
            </a:r>
          </a:p>
        </p:txBody>
      </p:sp>
      <p:sp>
        <p:nvSpPr>
          <p:cNvPr id="102410" name="Rectangle 23"/>
          <p:cNvSpPr>
            <a:spLocks noChangeArrowheads="1"/>
          </p:cNvSpPr>
          <p:nvPr/>
        </p:nvSpPr>
        <p:spPr bwMode="auto">
          <a:xfrm>
            <a:off x="38862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/>
              <a:t>Q2</a:t>
            </a:r>
          </a:p>
        </p:txBody>
      </p:sp>
      <p:sp>
        <p:nvSpPr>
          <p:cNvPr id="102411" name="Rectangle 24"/>
          <p:cNvSpPr>
            <a:spLocks noChangeArrowheads="1"/>
          </p:cNvSpPr>
          <p:nvPr/>
        </p:nvSpPr>
        <p:spPr bwMode="auto">
          <a:xfrm>
            <a:off x="51054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/>
              <a:t>Q3</a:t>
            </a:r>
          </a:p>
        </p:txBody>
      </p:sp>
      <p:grpSp>
        <p:nvGrpSpPr>
          <p:cNvPr id="102412" name="Group 27"/>
          <p:cNvGrpSpPr>
            <a:grpSpLocks/>
          </p:cNvGrpSpPr>
          <p:nvPr/>
        </p:nvGrpSpPr>
        <p:grpSpPr bwMode="auto">
          <a:xfrm>
            <a:off x="2971800" y="2667000"/>
            <a:ext cx="1219200" cy="457200"/>
            <a:chOff x="1008" y="1776"/>
            <a:chExt cx="768" cy="288"/>
          </a:xfrm>
        </p:grpSpPr>
        <p:sp>
          <p:nvSpPr>
            <p:cNvPr id="102421" name="Rectangle 28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2" name="Rectangle 29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25%</a:t>
              </a:r>
            </a:p>
          </p:txBody>
        </p:sp>
      </p:grpSp>
      <p:grpSp>
        <p:nvGrpSpPr>
          <p:cNvPr id="102413" name="Group 30"/>
          <p:cNvGrpSpPr>
            <a:grpSpLocks/>
          </p:cNvGrpSpPr>
          <p:nvPr/>
        </p:nvGrpSpPr>
        <p:grpSpPr bwMode="auto">
          <a:xfrm>
            <a:off x="4191000" y="2667000"/>
            <a:ext cx="1219200" cy="457200"/>
            <a:chOff x="1008" y="1776"/>
            <a:chExt cx="768" cy="288"/>
          </a:xfrm>
        </p:grpSpPr>
        <p:sp>
          <p:nvSpPr>
            <p:cNvPr id="102419" name="Rectangle 31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Rectangle 32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25%</a:t>
              </a:r>
            </a:p>
          </p:txBody>
        </p:sp>
      </p:grpSp>
      <p:grpSp>
        <p:nvGrpSpPr>
          <p:cNvPr id="102414" name="Group 33"/>
          <p:cNvGrpSpPr>
            <a:grpSpLocks/>
          </p:cNvGrpSpPr>
          <p:nvPr/>
        </p:nvGrpSpPr>
        <p:grpSpPr bwMode="auto">
          <a:xfrm>
            <a:off x="5410200" y="2667000"/>
            <a:ext cx="1219200" cy="457200"/>
            <a:chOff x="1008" y="1776"/>
            <a:chExt cx="768" cy="288"/>
          </a:xfrm>
        </p:grpSpPr>
        <p:sp>
          <p:nvSpPr>
            <p:cNvPr id="102417" name="Rectangle 34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8" name="Rectangle 35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25%</a:t>
              </a: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3BE4D1A6-D529-4890-9903-AB8116D4A109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775325" cy="838200"/>
          </a:xfrm>
        </p:spPr>
        <p:txBody>
          <a:bodyPr/>
          <a:lstStyle/>
          <a:p>
            <a:pPr defTabSz="914400" eaLnBrk="1" hangingPunct="1"/>
            <a:r>
              <a:rPr lang="en-US" sz="3600"/>
              <a:t>Quartile Measures:</a:t>
            </a:r>
            <a:br>
              <a:rPr lang="en-US" sz="3600"/>
            </a:br>
            <a:r>
              <a:rPr lang="en-US" sz="3600"/>
              <a:t>Locating Quartiles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86106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chemeClr val="bg2"/>
                </a:solidFill>
              </a:rPr>
              <a:t>Find a quartile by determining the value in the appropriate position in the ranked data, where</a:t>
            </a:r>
          </a:p>
          <a:p>
            <a:pPr eaLnBrk="0" hangingPunct="0"/>
            <a:endParaRPr lang="en-US">
              <a:solidFill>
                <a:schemeClr val="bg2"/>
              </a:solidFill>
            </a:endParaRPr>
          </a:p>
          <a:p>
            <a:pPr eaLnBrk="0" hangingPunct="0"/>
            <a:r>
              <a:rPr lang="en-US">
                <a:solidFill>
                  <a:schemeClr val="bg2"/>
                </a:solidFill>
              </a:rPr>
              <a:t>  First quartile position:</a:t>
            </a:r>
            <a:r>
              <a:rPr lang="en-US"/>
              <a:t>  </a:t>
            </a:r>
            <a:r>
              <a:rPr lang="en-US">
                <a:solidFill>
                  <a:schemeClr val="hlink"/>
                </a:solidFill>
              </a:rPr>
              <a:t>	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1</a:t>
            </a:r>
            <a:r>
              <a:rPr lang="en-US" b="1">
                <a:solidFill>
                  <a:schemeClr val="folHlink"/>
                </a:solidFill>
              </a:rPr>
              <a:t> = (n+1)/4    </a:t>
            </a:r>
            <a:r>
              <a:rPr lang="en-US"/>
              <a:t>ranked value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  </a:t>
            </a:r>
            <a:r>
              <a:rPr lang="en-US">
                <a:solidFill>
                  <a:schemeClr val="bg2"/>
                </a:solidFill>
              </a:rPr>
              <a:t>Second quartile position:</a:t>
            </a:r>
            <a:r>
              <a:rPr lang="en-US"/>
              <a:t>  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r>
              <a:rPr lang="en-US" b="1">
                <a:solidFill>
                  <a:schemeClr val="folHlink"/>
                </a:solidFill>
              </a:rPr>
              <a:t> = (n+1)/2</a:t>
            </a:r>
            <a:r>
              <a:rPr lang="en-US"/>
              <a:t>  </a:t>
            </a:r>
            <a:r>
              <a:rPr lang="en-US">
                <a:solidFill>
                  <a:schemeClr val="hlink"/>
                </a:solidFill>
              </a:rPr>
              <a:t>  </a:t>
            </a:r>
            <a:r>
              <a:rPr lang="en-US"/>
              <a:t>ranked value</a:t>
            </a:r>
          </a:p>
          <a:p>
            <a:pPr eaLnBrk="0" hangingPunct="0"/>
            <a:endParaRPr lang="en-US">
              <a:solidFill>
                <a:schemeClr val="folHlink"/>
              </a:solidFill>
            </a:endParaRPr>
          </a:p>
          <a:p>
            <a:pPr eaLnBrk="0" hangingPunct="0"/>
            <a:r>
              <a:rPr lang="en-US"/>
              <a:t>  </a:t>
            </a:r>
            <a:r>
              <a:rPr lang="en-US">
                <a:solidFill>
                  <a:schemeClr val="bg2"/>
                </a:solidFill>
              </a:rPr>
              <a:t>Third quartile position:</a:t>
            </a:r>
            <a:r>
              <a:rPr lang="en-US"/>
              <a:t>   	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3</a:t>
            </a:r>
            <a:r>
              <a:rPr lang="en-US" b="1">
                <a:solidFill>
                  <a:schemeClr val="folHlink"/>
                </a:solidFill>
              </a:rPr>
              <a:t> = 3(n+1)/4  </a:t>
            </a:r>
            <a:r>
              <a:rPr lang="en-US"/>
              <a:t>ranked value</a:t>
            </a:r>
          </a:p>
          <a:p>
            <a:pPr eaLnBrk="0" hangingPunct="0"/>
            <a:endParaRPr lang="en-US">
              <a:solidFill>
                <a:schemeClr val="hlink"/>
              </a:solidFill>
            </a:endParaRPr>
          </a:p>
          <a:p>
            <a:pPr eaLnBrk="0" hangingPunct="0">
              <a:lnSpc>
                <a:spcPct val="50000"/>
              </a:lnSpc>
            </a:pPr>
            <a:endParaRPr lang="en-US">
              <a:solidFill>
                <a:schemeClr val="hlink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lang="en-US"/>
              <a:t>		  </a:t>
            </a:r>
            <a:r>
              <a:rPr lang="en-US">
                <a:solidFill>
                  <a:schemeClr val="bg2"/>
                </a:solidFill>
              </a:rPr>
              <a:t>where</a:t>
            </a:r>
            <a:r>
              <a:rPr lang="en-US"/>
              <a:t>  </a:t>
            </a:r>
            <a:r>
              <a:rPr lang="en-US" b="1">
                <a:solidFill>
                  <a:schemeClr val="folHlink"/>
                </a:solidFill>
              </a:rPr>
              <a:t>n</a:t>
            </a:r>
            <a:r>
              <a:rPr lang="en-US"/>
              <a:t>  </a:t>
            </a:r>
            <a:r>
              <a:rPr lang="en-US">
                <a:solidFill>
                  <a:schemeClr val="bg2"/>
                </a:solidFill>
              </a:rPr>
              <a:t>is the number of observed values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AD58C487-3207-435B-8D46-CEF6A6647AE0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Quartile Measures:</a:t>
            </a:r>
            <a:br>
              <a:rPr lang="en-US" sz="3600"/>
            </a:br>
            <a:r>
              <a:rPr lang="en-US" sz="3600"/>
              <a:t>Calculation Rules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When calculating the ranked position use the following rules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lvl="1" eaLnBrk="1" hangingPunct="1">
              <a:lnSpc>
                <a:spcPct val="90000"/>
              </a:lnSpc>
            </a:pPr>
            <a:r>
              <a:rPr lang="en-US"/>
              <a:t>If the result is a whole number then it is the ranked position to use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lvl="1" eaLnBrk="1" hangingPunct="1">
              <a:lnSpc>
                <a:spcPct val="90000"/>
              </a:lnSpc>
            </a:pPr>
            <a:r>
              <a:rPr lang="en-US"/>
              <a:t>If the result is a fractional half (e.g. 2.5, 7.5, 8.5, etc.) then average the two corresponding data values.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lvl="1" eaLnBrk="1" hangingPunct="1">
              <a:lnSpc>
                <a:spcPct val="90000"/>
              </a:lnSpc>
            </a:pPr>
            <a:r>
              <a:rPr lang="en-US"/>
              <a:t>If the result is not a whole number or a fractional half then round the result to the nearest integer to find the ranked position.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5BAD1C-5059-4EDD-825B-30C0CB62C031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1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4572000" y="4953000"/>
            <a:ext cx="16002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743200" y="3657600"/>
            <a:ext cx="2971800" cy="609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17"/>
          <p:cNvSpPr>
            <a:spLocks noChangeArrowheads="1"/>
          </p:cNvSpPr>
          <p:nvPr/>
        </p:nvSpPr>
        <p:spPr bwMode="auto">
          <a:xfrm>
            <a:off x="533400" y="32766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    (n = 9)</a:t>
            </a:r>
          </a:p>
          <a:p>
            <a:pPr marL="320675" indent="-320675" defTabSz="852488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    Q</a:t>
            </a:r>
            <a:r>
              <a:rPr lang="en-US" baseline="-25000"/>
              <a:t>1</a:t>
            </a:r>
            <a:r>
              <a:rPr lang="en-US"/>
              <a:t>  is in the</a:t>
            </a:r>
            <a:r>
              <a:rPr lang="en-US" sz="1900"/>
              <a:t>    </a:t>
            </a:r>
            <a:r>
              <a:rPr lang="en-US">
                <a:solidFill>
                  <a:schemeClr val="folHlink"/>
                </a:solidFill>
              </a:rPr>
              <a:t>(9+1)/4 = 2.5 position </a:t>
            </a:r>
            <a:r>
              <a:rPr lang="en-US"/>
              <a:t>of the ranked data</a:t>
            </a:r>
          </a:p>
          <a:p>
            <a:pPr marL="320675" indent="-320675" defTabSz="852488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900"/>
              <a:t>	</a:t>
            </a:r>
            <a:r>
              <a:rPr lang="en-US"/>
              <a:t>so use the value half way between the 2</a:t>
            </a:r>
            <a:r>
              <a:rPr lang="en-US" baseline="30000"/>
              <a:t>nd</a:t>
            </a:r>
            <a:r>
              <a:rPr lang="en-US"/>
              <a:t> and 3</a:t>
            </a:r>
            <a:r>
              <a:rPr lang="en-US" baseline="30000"/>
              <a:t>rd</a:t>
            </a:r>
            <a:r>
              <a:rPr lang="en-US"/>
              <a:t> values,</a:t>
            </a:r>
          </a:p>
          <a:p>
            <a:pPr marL="320675" indent="-320675" defTabSz="852488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900"/>
              <a:t>					</a:t>
            </a:r>
            <a:r>
              <a:rPr lang="en-US"/>
              <a:t>so    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1</a:t>
            </a:r>
            <a:r>
              <a:rPr lang="en-US" b="1">
                <a:solidFill>
                  <a:schemeClr val="folHlink"/>
                </a:solidFill>
              </a:rPr>
              <a:t> = 12.5</a:t>
            </a:r>
          </a:p>
        </p:txBody>
      </p:sp>
      <p:sp>
        <p:nvSpPr>
          <p:cNvPr id="1054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Quartile Measures:</a:t>
            </a:r>
            <a:br>
              <a:rPr lang="en-US" sz="3600"/>
            </a:br>
            <a:r>
              <a:rPr lang="en-US" sz="3600"/>
              <a:t>Locating Quartiles</a:t>
            </a:r>
          </a:p>
        </p:txBody>
      </p:sp>
      <p:sp>
        <p:nvSpPr>
          <p:cNvPr id="105478" name="Rectangle 14"/>
          <p:cNvSpPr>
            <a:spLocks noChangeArrowheads="1"/>
          </p:cNvSpPr>
          <p:nvPr/>
        </p:nvSpPr>
        <p:spPr bwMode="auto">
          <a:xfrm>
            <a:off x="457200" y="1676400"/>
            <a:ext cx="8310563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Sample Data in Ordered Array:  </a:t>
            </a:r>
            <a:r>
              <a:rPr lang="en-US" sz="2000" b="1">
                <a:solidFill>
                  <a:schemeClr val="tx2"/>
                </a:solidFill>
              </a:rPr>
              <a:t>11   12   13   16   16   17   18   21   22</a:t>
            </a:r>
            <a:r>
              <a:rPr lang="en-US" b="1"/>
              <a:t>  </a:t>
            </a:r>
          </a:p>
        </p:txBody>
      </p:sp>
      <p:sp>
        <p:nvSpPr>
          <p:cNvPr id="105479" name="AutoShape 25"/>
          <p:cNvSpPr>
            <a:spLocks noChangeArrowheads="1"/>
          </p:cNvSpPr>
          <p:nvPr/>
        </p:nvSpPr>
        <p:spPr bwMode="auto">
          <a:xfrm rot="-5400000">
            <a:off x="4957763" y="3086100"/>
            <a:ext cx="609600" cy="228600"/>
          </a:xfrm>
          <a:prstGeom prst="rightArrow">
            <a:avLst>
              <a:gd name="adj1" fmla="val 51398"/>
              <a:gd name="adj2" fmla="val 7143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Rectangle 27"/>
          <p:cNvSpPr>
            <a:spLocks noChangeArrowheads="1"/>
          </p:cNvSpPr>
          <p:nvPr/>
        </p:nvSpPr>
        <p:spPr bwMode="auto">
          <a:xfrm>
            <a:off x="1828800" y="5791200"/>
            <a:ext cx="6096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Q</a:t>
            </a:r>
            <a:r>
              <a:rPr lang="en-US" sz="2000" baseline="-25000"/>
              <a:t>1</a:t>
            </a:r>
            <a:r>
              <a:rPr lang="en-US" sz="2000"/>
              <a:t> and Q</a:t>
            </a:r>
            <a:r>
              <a:rPr lang="en-US" sz="2000" baseline="-25000"/>
              <a:t>3</a:t>
            </a:r>
            <a:r>
              <a:rPr lang="en-US" sz="2000"/>
              <a:t> are measures of non-central location</a:t>
            </a:r>
          </a:p>
          <a:p>
            <a:r>
              <a:rPr lang="en-US" sz="2000"/>
              <a:t> Q</a:t>
            </a:r>
            <a:r>
              <a:rPr lang="en-US" sz="2000" baseline="-25000"/>
              <a:t>2</a:t>
            </a:r>
            <a:r>
              <a:rPr lang="en-US" sz="2000"/>
              <a:t> = median, is a measure of central tendency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6B52A3FE-15D7-4CD7-8D38-6BC51AEB0916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8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381000" y="2209800"/>
            <a:ext cx="845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    (n = 9)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Q</a:t>
            </a:r>
            <a:r>
              <a:rPr lang="en-US" baseline="-25000"/>
              <a:t>1</a:t>
            </a:r>
            <a:r>
              <a:rPr lang="en-US"/>
              <a:t> is in the</a:t>
            </a:r>
            <a:r>
              <a:rPr lang="en-US" sz="1900"/>
              <a:t>  </a:t>
            </a:r>
            <a:r>
              <a:rPr lang="en-US">
                <a:solidFill>
                  <a:schemeClr val="folHlink"/>
                </a:solidFill>
              </a:rPr>
              <a:t>(9+1)/4 = 2.5 position </a:t>
            </a:r>
            <a:r>
              <a:rPr lang="en-US"/>
              <a:t>of the ranked data,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900"/>
              <a:t>					</a:t>
            </a:r>
            <a:r>
              <a:rPr lang="en-US"/>
              <a:t>so    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1</a:t>
            </a:r>
            <a:r>
              <a:rPr lang="en-US" b="1">
                <a:solidFill>
                  <a:schemeClr val="folHlink"/>
                </a:solidFill>
              </a:rPr>
              <a:t> = (12+13)/2 = 12.5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000" b="1">
              <a:solidFill>
                <a:schemeClr val="folHlink"/>
              </a:solidFill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Q</a:t>
            </a:r>
            <a:r>
              <a:rPr lang="en-US" baseline="-25000"/>
              <a:t>2</a:t>
            </a:r>
            <a:r>
              <a:rPr lang="en-US"/>
              <a:t> is in the</a:t>
            </a:r>
            <a:r>
              <a:rPr lang="en-US" sz="1900"/>
              <a:t>  </a:t>
            </a:r>
            <a:r>
              <a:rPr lang="en-US">
                <a:solidFill>
                  <a:schemeClr val="folHlink"/>
                </a:solidFill>
              </a:rPr>
              <a:t>(9+1)/2 = 5</a:t>
            </a:r>
            <a:r>
              <a:rPr lang="en-US" baseline="30000">
                <a:solidFill>
                  <a:schemeClr val="folHlink"/>
                </a:solidFill>
              </a:rPr>
              <a:t>th</a:t>
            </a:r>
            <a:r>
              <a:rPr lang="en-US">
                <a:solidFill>
                  <a:schemeClr val="folHlink"/>
                </a:solidFill>
              </a:rPr>
              <a:t> position </a:t>
            </a:r>
            <a:r>
              <a:rPr lang="en-US"/>
              <a:t>of the ranked data,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900"/>
              <a:t>					</a:t>
            </a:r>
            <a:r>
              <a:rPr lang="en-US"/>
              <a:t>so    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2</a:t>
            </a:r>
            <a:r>
              <a:rPr lang="en-US" b="1">
                <a:solidFill>
                  <a:schemeClr val="folHlink"/>
                </a:solidFill>
              </a:rPr>
              <a:t> = median = 16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000"/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Q</a:t>
            </a:r>
            <a:r>
              <a:rPr lang="en-US" baseline="-25000"/>
              <a:t>3</a:t>
            </a:r>
            <a:r>
              <a:rPr lang="en-US"/>
              <a:t> is in the</a:t>
            </a:r>
            <a:r>
              <a:rPr lang="en-US" sz="1900"/>
              <a:t>  </a:t>
            </a:r>
            <a:r>
              <a:rPr lang="en-US">
                <a:solidFill>
                  <a:schemeClr val="folHlink"/>
                </a:solidFill>
              </a:rPr>
              <a:t>3(9+1)/4 = 7.5 position </a:t>
            </a:r>
            <a:r>
              <a:rPr lang="en-US"/>
              <a:t>of the ranked data,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900"/>
              <a:t>					</a:t>
            </a:r>
            <a:r>
              <a:rPr lang="en-US"/>
              <a:t>so    </a:t>
            </a:r>
            <a:r>
              <a:rPr lang="en-US" b="1">
                <a:solidFill>
                  <a:schemeClr val="folHlink"/>
                </a:solidFill>
              </a:rPr>
              <a:t>Q</a:t>
            </a:r>
            <a:r>
              <a:rPr lang="en-US" b="1" baseline="-25000">
                <a:solidFill>
                  <a:schemeClr val="folHlink"/>
                </a:solidFill>
              </a:rPr>
              <a:t>3</a:t>
            </a:r>
            <a:r>
              <a:rPr lang="en-US" b="1">
                <a:solidFill>
                  <a:schemeClr val="folHlink"/>
                </a:solidFill>
              </a:rPr>
              <a:t> = (18+21)/2 = 19.5</a:t>
            </a:r>
          </a:p>
        </p:txBody>
      </p:sp>
      <p:sp>
        <p:nvSpPr>
          <p:cNvPr id="106499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612062" cy="990600"/>
          </a:xfrm>
        </p:spPr>
        <p:txBody>
          <a:bodyPr/>
          <a:lstStyle/>
          <a:p>
            <a:pPr eaLnBrk="1" hangingPunct="1"/>
            <a:r>
              <a:rPr lang="en-US" sz="3600"/>
              <a:t>Quartile Measures</a:t>
            </a:r>
            <a:br>
              <a:rPr lang="en-US" sz="3600"/>
            </a:br>
            <a:r>
              <a:rPr lang="en-US" sz="3600"/>
              <a:t>Calculating The Quartiles:  Example</a:t>
            </a:r>
          </a:p>
        </p:txBody>
      </p:sp>
      <p:sp>
        <p:nvSpPr>
          <p:cNvPr id="106500" name="Rectangle 6"/>
          <p:cNvSpPr>
            <a:spLocks noChangeArrowheads="1"/>
          </p:cNvSpPr>
          <p:nvPr/>
        </p:nvSpPr>
        <p:spPr bwMode="auto">
          <a:xfrm>
            <a:off x="609600" y="1600200"/>
            <a:ext cx="8310563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Sample Data in Ordered Array:  </a:t>
            </a:r>
            <a:r>
              <a:rPr lang="en-US" sz="2000" b="1">
                <a:solidFill>
                  <a:schemeClr val="tx2"/>
                </a:solidFill>
              </a:rPr>
              <a:t>11   12   13   16   16   17   18   21   22</a:t>
            </a:r>
            <a:r>
              <a:rPr lang="en-US" b="1"/>
              <a:t>  </a:t>
            </a:r>
          </a:p>
        </p:txBody>
      </p:sp>
      <p:sp>
        <p:nvSpPr>
          <p:cNvPr id="106501" name="Rectangle 11"/>
          <p:cNvSpPr>
            <a:spLocks noChangeArrowheads="1"/>
          </p:cNvSpPr>
          <p:nvPr/>
        </p:nvSpPr>
        <p:spPr bwMode="auto">
          <a:xfrm>
            <a:off x="1524000" y="5715000"/>
            <a:ext cx="6096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Q</a:t>
            </a:r>
            <a:r>
              <a:rPr lang="en-US" sz="2000" baseline="-25000"/>
              <a:t>1</a:t>
            </a:r>
            <a:r>
              <a:rPr lang="en-US" sz="2000"/>
              <a:t> and Q</a:t>
            </a:r>
            <a:r>
              <a:rPr lang="en-US" sz="2000" baseline="-25000"/>
              <a:t>3</a:t>
            </a:r>
            <a:r>
              <a:rPr lang="en-US" sz="2000"/>
              <a:t> are measures of non-central location</a:t>
            </a:r>
          </a:p>
          <a:p>
            <a:r>
              <a:rPr lang="en-US" sz="2000"/>
              <a:t> Q</a:t>
            </a:r>
            <a:r>
              <a:rPr lang="en-US" sz="2000" baseline="-25000"/>
              <a:t>2</a:t>
            </a:r>
            <a:r>
              <a:rPr lang="en-US" sz="2000"/>
              <a:t> = median, is a measure of central tendency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1F6C6BC9-4373-4BF5-B487-066FF5CCB8B8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5763" y="228600"/>
            <a:ext cx="6802437" cy="990600"/>
          </a:xfrm>
        </p:spPr>
        <p:txBody>
          <a:bodyPr/>
          <a:lstStyle/>
          <a:p>
            <a:pPr defTabSz="914400" eaLnBrk="1" hangingPunct="1"/>
            <a:r>
              <a:rPr lang="en-US" sz="3600"/>
              <a:t>Quartile Measures:</a:t>
            </a:r>
            <a:br>
              <a:rPr lang="en-US" sz="3600"/>
            </a:br>
            <a:r>
              <a:rPr lang="en-US" sz="3600"/>
              <a:t>The Interquartile Range (IQR)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343400"/>
          </a:xfrm>
        </p:spPr>
        <p:txBody>
          <a:bodyPr/>
          <a:lstStyle/>
          <a:p>
            <a:pPr marL="342900" indent="-342900" defTabSz="914400" eaLnBrk="1" hangingPunct="1"/>
            <a:r>
              <a:rPr lang="en-US" sz="2400"/>
              <a:t>The IQR is Q</a:t>
            </a:r>
            <a:r>
              <a:rPr lang="en-US" sz="2400" baseline="-25000"/>
              <a:t>3</a:t>
            </a:r>
            <a:r>
              <a:rPr lang="en-US" sz="2400"/>
              <a:t> – Q</a:t>
            </a:r>
            <a:r>
              <a:rPr lang="en-US" sz="2400" baseline="-25000"/>
              <a:t>1</a:t>
            </a:r>
            <a:r>
              <a:rPr lang="en-US" sz="2400"/>
              <a:t> and measures the spread in the middle 50% of the data</a:t>
            </a:r>
          </a:p>
          <a:p>
            <a:pPr marL="342900" indent="-342900" defTabSz="914400" eaLnBrk="1" hangingPunct="1"/>
            <a:endParaRPr lang="en-US" sz="1200"/>
          </a:p>
          <a:p>
            <a:pPr marL="342900" indent="-342900" defTabSz="914400" eaLnBrk="1" hangingPunct="1"/>
            <a:r>
              <a:rPr lang="en-US" sz="2400"/>
              <a:t>The IQR is also called the midspread because it covers the middle 50% of the data</a:t>
            </a:r>
          </a:p>
          <a:p>
            <a:pPr marL="342900" indent="-342900" defTabSz="914400" eaLnBrk="1" hangingPunct="1"/>
            <a:endParaRPr lang="en-US" sz="1200"/>
          </a:p>
          <a:p>
            <a:pPr marL="342900" indent="-342900" defTabSz="914400" eaLnBrk="1" hangingPunct="1"/>
            <a:r>
              <a:rPr lang="en-US" sz="2400"/>
              <a:t>The IQR is a measure of variability that is not influenced by outliers or extreme values</a:t>
            </a:r>
          </a:p>
          <a:p>
            <a:pPr marL="342900" indent="-342900" defTabSz="914400" eaLnBrk="1" hangingPunct="1"/>
            <a:endParaRPr lang="en-US" sz="1200"/>
          </a:p>
          <a:p>
            <a:pPr marL="342900" indent="-342900" defTabSz="914400" eaLnBrk="1" hangingPunct="1"/>
            <a:r>
              <a:rPr lang="en-US" sz="2400"/>
              <a:t>Measures like Q</a:t>
            </a:r>
            <a:r>
              <a:rPr lang="en-US" sz="2400" baseline="-25000"/>
              <a:t>1</a:t>
            </a:r>
            <a:r>
              <a:rPr lang="en-US" sz="2400"/>
              <a:t>, Q</a:t>
            </a:r>
            <a:r>
              <a:rPr lang="en-US" sz="2400" baseline="-25000"/>
              <a:t>3</a:t>
            </a:r>
            <a:r>
              <a:rPr lang="en-US" sz="2400"/>
              <a:t>, and IQR that are not influenced by outliers are called resistant measures</a:t>
            </a:r>
            <a:endParaRPr lang="en-US" sz="2400" baseline="-25000"/>
          </a:p>
          <a:p>
            <a:pPr marL="342900" indent="-342900" defTabSz="914400" eaLnBrk="1" hangingPunct="1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988C97DE-AC01-44E9-8DCB-9D188DA175D2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Five-Number Summary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1910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five numbers that help describe the center, spread and shape of data are: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Char char="§"/>
            </a:pPr>
            <a:r>
              <a:rPr lang="en-US" sz="2700">
                <a:latin typeface="Times New Roman" pitchFamily="18" charset="0"/>
              </a:rPr>
              <a:t>X</a:t>
            </a:r>
            <a:r>
              <a:rPr lang="en-US" sz="2700" baseline="-25000">
                <a:latin typeface="Times New Roman" pitchFamily="18" charset="0"/>
              </a:rPr>
              <a:t>smallest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Char char="§"/>
            </a:pPr>
            <a:r>
              <a:rPr lang="en-US" sz="2700">
                <a:latin typeface="Times New Roman" pitchFamily="18" charset="0"/>
              </a:rPr>
              <a:t>First Quartile (Q</a:t>
            </a:r>
            <a:r>
              <a:rPr lang="en-US" sz="2700" baseline="-25000">
                <a:latin typeface="Times New Roman" pitchFamily="18" charset="0"/>
              </a:rPr>
              <a:t>1</a:t>
            </a:r>
            <a:r>
              <a:rPr lang="en-US" sz="2700">
                <a:latin typeface="Times New Roman" pitchFamily="18" charset="0"/>
              </a:rPr>
              <a:t>)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Char char="§"/>
            </a:pPr>
            <a:r>
              <a:rPr lang="en-US" sz="2700">
                <a:latin typeface="Times New Roman" pitchFamily="18" charset="0"/>
              </a:rPr>
              <a:t>Median (Q</a:t>
            </a:r>
            <a:r>
              <a:rPr lang="en-US" sz="2700" baseline="-25000">
                <a:latin typeface="Times New Roman" pitchFamily="18" charset="0"/>
              </a:rPr>
              <a:t>2</a:t>
            </a:r>
            <a:r>
              <a:rPr lang="en-US" sz="2700">
                <a:latin typeface="Times New Roman" pitchFamily="18" charset="0"/>
              </a:rPr>
              <a:t>)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Char char="§"/>
            </a:pPr>
            <a:r>
              <a:rPr lang="en-US" sz="2700">
                <a:latin typeface="Times New Roman" pitchFamily="18" charset="0"/>
              </a:rPr>
              <a:t>Third Quartile (Q</a:t>
            </a:r>
            <a:r>
              <a:rPr lang="en-US" sz="2700" baseline="-25000">
                <a:latin typeface="Times New Roman" pitchFamily="18" charset="0"/>
              </a:rPr>
              <a:t>3</a:t>
            </a:r>
            <a:r>
              <a:rPr lang="en-US" sz="2700">
                <a:latin typeface="Times New Roman" pitchFamily="18" charset="0"/>
              </a:rPr>
              <a:t>)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Char char="§"/>
            </a:pPr>
            <a:r>
              <a:rPr lang="en-US" sz="2700">
                <a:latin typeface="Times New Roman" pitchFamily="18" charset="0"/>
              </a:rPr>
              <a:t>X</a:t>
            </a:r>
            <a:r>
              <a:rPr lang="en-US" sz="2700" baseline="-25000">
                <a:latin typeface="Times New Roman" pitchFamily="18" charset="0"/>
              </a:rPr>
              <a:t>largest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None/>
            </a:pPr>
            <a:endParaRPr lang="en-US" sz="27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0C5C0E17-1146-4644-85A7-35AE240D80B0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383462" cy="990600"/>
          </a:xfrm>
        </p:spPr>
        <p:txBody>
          <a:bodyPr/>
          <a:lstStyle/>
          <a:p>
            <a:pPr eaLnBrk="1" hangingPunct="1"/>
            <a:r>
              <a:rPr lang="en-US"/>
              <a:t>Numerical Descriptive Measures for a Population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Descriptive statistics discussed previously described a </a:t>
            </a:r>
            <a:r>
              <a:rPr lang="en-US" i="1">
                <a:latin typeface="Times New Roman" pitchFamily="18" charset="0"/>
              </a:rPr>
              <a:t>sample</a:t>
            </a:r>
            <a:r>
              <a:rPr lang="en-US">
                <a:latin typeface="Times New Roman" pitchFamily="18" charset="0"/>
              </a:rPr>
              <a:t>, not the </a:t>
            </a:r>
            <a:r>
              <a:rPr lang="en-US" i="1">
                <a:latin typeface="Times New Roman" pitchFamily="18" charset="0"/>
              </a:rPr>
              <a:t>population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Summary measures describing a population, called </a:t>
            </a:r>
            <a:r>
              <a:rPr lang="en-US" b="1">
                <a:latin typeface="Times New Roman" pitchFamily="18" charset="0"/>
              </a:rPr>
              <a:t>parameters</a:t>
            </a:r>
            <a:r>
              <a:rPr lang="en-US">
                <a:latin typeface="Times New Roman" pitchFamily="18" charset="0"/>
              </a:rPr>
              <a:t>, are denoted with Greek letters.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</a:rPr>
              <a:t>Important population parameters are the population mean, variance, and standard deviation.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9E581A20-C957-4D7B-9D5A-56F17660C79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/>
              <a:t>Organizing Numerical Data: </a:t>
            </a:r>
            <a:br>
              <a:rPr lang="en-US" sz="3700"/>
            </a:br>
            <a:r>
              <a:rPr lang="en-US" sz="3700"/>
              <a:t>Ordered Array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813675" cy="1371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An </a:t>
            </a:r>
            <a:r>
              <a:rPr lang="en-US" sz="2000" b="1" dirty="0">
                <a:latin typeface="Times New Roman" pitchFamily="18" charset="0"/>
              </a:rPr>
              <a:t>ordered array </a:t>
            </a:r>
            <a:r>
              <a:rPr lang="en-US" sz="2000" dirty="0">
                <a:latin typeface="Times New Roman" pitchFamily="18" charset="0"/>
              </a:rPr>
              <a:t>is a sequence of data, in rank order, from the smallest value to the largest value.</a:t>
            </a:r>
            <a:endParaRPr lang="en-US" sz="2400" dirty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Shows range (minimum value to maximum value)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</a:rPr>
              <a:t>May help identify outliers (unusual observations)</a:t>
            </a:r>
          </a:p>
        </p:txBody>
      </p:sp>
      <p:graphicFrame>
        <p:nvGraphicFramePr>
          <p:cNvPr id="197691" name="Group 59"/>
          <p:cNvGraphicFramePr>
            <a:graphicFrameLocks noGrp="1"/>
          </p:cNvGraphicFramePr>
          <p:nvPr>
            <p:ph sz="half" idx="2"/>
          </p:nvPr>
        </p:nvGraphicFramePr>
        <p:xfrm>
          <a:off x="609600" y="3236913"/>
          <a:ext cx="7462838" cy="3080068"/>
        </p:xfrm>
        <a:graphic>
          <a:graphicData uri="http://schemas.openxmlformats.org/drawingml/2006/table">
            <a:tbl>
              <a:tblPr/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88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 of Surveyed College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Night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0A3D8DF1-1D71-4FCB-B0B3-EFBD44E46233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990600"/>
          </a:xfrm>
        </p:spPr>
        <p:txBody>
          <a:bodyPr/>
          <a:lstStyle/>
          <a:p>
            <a:pPr eaLnBrk="1" hangingPunct="1"/>
            <a:r>
              <a:rPr lang="en-US" sz="3600"/>
              <a:t>Numerical Descriptive Measures </a:t>
            </a:r>
            <a:br>
              <a:rPr lang="en-US" sz="3600"/>
            </a:br>
            <a:r>
              <a:rPr lang="en-US" sz="3600"/>
              <a:t>for a Population:  The mean </a:t>
            </a:r>
            <a:r>
              <a:rPr lang="en-US" sz="3600">
                <a:cs typeface="Arial" charset="0"/>
              </a:rPr>
              <a:t>µ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1295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population mean</a:t>
            </a:r>
            <a:r>
              <a:rPr lang="en-US"/>
              <a:t> is the sum of the values in the population divided by the population size, N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133600" y="3352800"/>
          <a:ext cx="4943475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1917700" imgH="609600" progId="Equation.3">
                  <p:embed/>
                </p:oleObj>
              </mc:Choice>
              <mc:Fallback>
                <p:oleObj name="Equation" r:id="rId3" imgW="1917700" imgH="60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52800"/>
                        <a:ext cx="4943475" cy="15700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667000" y="5105400"/>
            <a:ext cx="403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/>
              <a:t>μ</a:t>
            </a:r>
            <a:r>
              <a:rPr lang="en-US" sz="2000"/>
              <a:t> = population mean</a:t>
            </a:r>
          </a:p>
          <a:p>
            <a:pPr>
              <a:spcBef>
                <a:spcPct val="50000"/>
              </a:spcBef>
            </a:pPr>
            <a:r>
              <a:rPr lang="en-US" sz="2000"/>
              <a:t>N = population size</a:t>
            </a:r>
          </a:p>
          <a:p>
            <a:pPr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i</a:t>
            </a:r>
            <a:r>
              <a:rPr lang="en-US" sz="2000"/>
              <a:t> = i</a:t>
            </a:r>
            <a:r>
              <a:rPr lang="en-US" sz="2000" baseline="30000"/>
              <a:t>th</a:t>
            </a:r>
            <a:r>
              <a:rPr lang="en-US" sz="2000"/>
              <a:t> value of the variable X</a:t>
            </a:r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1447800" y="5029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BCA4E218-A41E-4AED-9503-C72B7962CA5A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Average of squared deviations of values from the mean</a:t>
            </a:r>
          </a:p>
          <a:p>
            <a:pPr lvl="1" eaLnBrk="1" hangingPunct="1">
              <a:lnSpc>
                <a:spcPct val="120000"/>
              </a:lnSpc>
            </a:pPr>
            <a:endParaRPr 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>
                <a:solidFill>
                  <a:schemeClr val="folHlink"/>
                </a:solidFill>
              </a:rPr>
              <a:t>Population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variance: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Numerical Descriptive Measures For A Population:  The Variance </a:t>
            </a:r>
            <a:r>
              <a:rPr lang="el-GR" sz="3600">
                <a:cs typeface="Arial" charset="0"/>
              </a:rPr>
              <a:t>σ</a:t>
            </a:r>
            <a:r>
              <a:rPr lang="en-US" sz="3600" baseline="30000">
                <a:cs typeface="Arial" charset="0"/>
              </a:rPr>
              <a:t>2</a:t>
            </a:r>
            <a:endParaRPr lang="el-GR" sz="3600" baseline="30000">
              <a:cs typeface="Arial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24400" y="2971800"/>
          <a:ext cx="2846388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3" imgW="1104900" imgH="609600" progId="Equation.3">
                  <p:embed/>
                </p:oleObj>
              </mc:Choice>
              <mc:Fallback>
                <p:oleObj name="Equation" r:id="rId3" imgW="1104900" imgH="60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2846388" cy="15700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5029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</a:t>
            </a:r>
            <a:r>
              <a:rPr lang="en-US"/>
              <a:t>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590800" y="5089525"/>
            <a:ext cx="403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/>
              <a:t>μ</a:t>
            </a:r>
            <a:r>
              <a:rPr lang="en-US" sz="2000"/>
              <a:t>  = population mean</a:t>
            </a:r>
          </a:p>
          <a:p>
            <a:pPr>
              <a:spcBef>
                <a:spcPct val="50000"/>
              </a:spcBef>
            </a:pPr>
            <a:r>
              <a:rPr lang="en-US" sz="2000"/>
              <a:t>N = population size</a:t>
            </a:r>
          </a:p>
          <a:p>
            <a:pPr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i</a:t>
            </a:r>
            <a:r>
              <a:rPr lang="en-US" sz="2000"/>
              <a:t> = i</a:t>
            </a:r>
            <a:r>
              <a:rPr lang="en-US" sz="2000" baseline="30000"/>
              <a:t>th</a:t>
            </a:r>
            <a:r>
              <a:rPr lang="en-US" sz="2000"/>
              <a:t> value of the variable X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0D37CF5B-0C1A-451C-878D-E674E5EBF9F4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990600"/>
          </a:xfrm>
        </p:spPr>
        <p:txBody>
          <a:bodyPr/>
          <a:lstStyle/>
          <a:p>
            <a:pPr eaLnBrk="1" hangingPunct="1"/>
            <a:r>
              <a:rPr lang="en-US" sz="3200"/>
              <a:t>Numerical Descriptive Measures For A Population:  The Standard Deviation </a:t>
            </a:r>
            <a:r>
              <a:rPr lang="el-GR" sz="3200">
                <a:cs typeface="Arial" charset="0"/>
              </a:rPr>
              <a:t>σ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532313"/>
          </a:xfrm>
        </p:spPr>
        <p:txBody>
          <a:bodyPr/>
          <a:lstStyle/>
          <a:p>
            <a:pPr eaLnBrk="1" hangingPunct="1"/>
            <a:r>
              <a:rPr lang="en-US" dirty="0"/>
              <a:t>Most commonly used measure of variation</a:t>
            </a:r>
          </a:p>
          <a:p>
            <a:pPr eaLnBrk="1" hangingPunct="1"/>
            <a:r>
              <a:rPr lang="en-US" dirty="0"/>
              <a:t>Shows variation about the mean</a:t>
            </a:r>
          </a:p>
          <a:p>
            <a:pPr eaLnBrk="1" hangingPunct="1"/>
            <a:r>
              <a:rPr lang="en-US" dirty="0"/>
              <a:t>Is the square root of the population variance</a:t>
            </a:r>
          </a:p>
          <a:p>
            <a:pPr eaLnBrk="1" hangingPunct="1"/>
            <a:r>
              <a:rPr lang="en-US" dirty="0"/>
              <a:t>Has the </a:t>
            </a:r>
            <a:r>
              <a:rPr lang="en-US" dirty="0">
                <a:solidFill>
                  <a:schemeClr val="hlink"/>
                </a:solidFill>
              </a:rPr>
              <a:t>same units as the original data</a:t>
            </a:r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  <a:p>
            <a:pPr lvl="1" eaLnBrk="1" hangingPunct="1"/>
            <a:r>
              <a:rPr lang="en-US" dirty="0">
                <a:solidFill>
                  <a:schemeClr val="folHlink"/>
                </a:solidFill>
              </a:rPr>
              <a:t>Population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standard deviation: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562600" y="4267200"/>
          <a:ext cx="293846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1155700" imgH="660400" progId="Equation.3">
                  <p:embed/>
                </p:oleObj>
              </mc:Choice>
              <mc:Fallback>
                <p:oleObj name="Equation" r:id="rId3" imgW="1155700" imgH="660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267200"/>
                        <a:ext cx="2938463" cy="16795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A30DCC66-0B89-41EE-B81A-052307676A54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3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0492" name="Line 2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3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2433638"/>
          </a:xfrm>
        </p:spPr>
        <p:txBody>
          <a:bodyPr/>
          <a:lstStyle/>
          <a:p>
            <a:pPr eaLnBrk="1" hangingPunct="1"/>
            <a:r>
              <a:rPr lang="en-US"/>
              <a:t>The empirical rule approximates the variation of data in a bell-shaped distribution</a:t>
            </a:r>
          </a:p>
          <a:p>
            <a:pPr eaLnBrk="1" hangingPunct="1">
              <a:lnSpc>
                <a:spcPct val="110000"/>
              </a:lnSpc>
            </a:pPr>
            <a:r>
              <a:rPr lang="en-US"/>
              <a:t>Approximately </a:t>
            </a:r>
            <a:r>
              <a:rPr lang="en-US">
                <a:solidFill>
                  <a:schemeClr val="folHlink"/>
                </a:solidFill>
              </a:rPr>
              <a:t>68%</a:t>
            </a:r>
            <a:r>
              <a:rPr lang="en-US"/>
              <a:t> of the data in a bell shaped distribution is within ± one standard deviation of the mean or </a:t>
            </a:r>
          </a:p>
        </p:txBody>
      </p:sp>
      <p:sp>
        <p:nvSpPr>
          <p:cNvPr id="20495" name="Rectangle 5"/>
          <p:cNvSpPr>
            <a:spLocks noChangeArrowheads="1"/>
          </p:cNvSpPr>
          <p:nvPr/>
        </p:nvSpPr>
        <p:spPr bwMode="auto">
          <a:xfrm>
            <a:off x="762000" y="3810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4000">
                <a:solidFill>
                  <a:schemeClr val="tx2"/>
                </a:solidFill>
              </a:rPr>
              <a:t>The Empirical Rule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130550" y="3581400"/>
          <a:ext cx="12128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494870" imgH="203024" progId="Equation.3">
                  <p:embed/>
                </p:oleObj>
              </mc:Choice>
              <mc:Fallback>
                <p:oleObj name="Equation" r:id="rId3" imgW="494870" imgH="203024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3581400"/>
                        <a:ext cx="12128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Freeform 7"/>
          <p:cNvSpPr>
            <a:spLocks/>
          </p:cNvSpPr>
          <p:nvPr/>
        </p:nvSpPr>
        <p:spPr bwMode="auto">
          <a:xfrm>
            <a:off x="4572000" y="4038600"/>
            <a:ext cx="847725" cy="1503363"/>
          </a:xfrm>
          <a:custGeom>
            <a:avLst/>
            <a:gdLst>
              <a:gd name="T0" fmla="*/ 0 w 534"/>
              <a:gd name="T1" fmla="*/ 0 h 947"/>
              <a:gd name="T2" fmla="*/ 302418711 w 534"/>
              <a:gd name="T3" fmla="*/ 57964417 h 947"/>
              <a:gd name="T4" fmla="*/ 604837422 w 534"/>
              <a:gd name="T5" fmla="*/ 330141386 h 947"/>
              <a:gd name="T6" fmla="*/ 831651381 w 534"/>
              <a:gd name="T7" fmla="*/ 511592749 h 947"/>
              <a:gd name="T8" fmla="*/ 1043344607 w 534"/>
              <a:gd name="T9" fmla="*/ 798890583 h 947"/>
              <a:gd name="T10" fmla="*/ 1270158566 w 534"/>
              <a:gd name="T11" fmla="*/ 1116430493 h 947"/>
              <a:gd name="T12" fmla="*/ 1345763219 w 534"/>
              <a:gd name="T13" fmla="*/ 1181954560 h 947"/>
              <a:gd name="T14" fmla="*/ 1345763219 w 534"/>
              <a:gd name="T15" fmla="*/ 2147483647 h 947"/>
              <a:gd name="T16" fmla="*/ 0 w 534"/>
              <a:gd name="T17" fmla="*/ 2147483647 h 947"/>
              <a:gd name="T18" fmla="*/ 0 w 534"/>
              <a:gd name="T19" fmla="*/ 0 h 9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34"/>
              <a:gd name="T31" fmla="*/ 0 h 947"/>
              <a:gd name="T32" fmla="*/ 534 w 534"/>
              <a:gd name="T33" fmla="*/ 947 h 94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34" h="947">
                <a:moveTo>
                  <a:pt x="0" y="0"/>
                </a:moveTo>
                <a:lnTo>
                  <a:pt x="120" y="23"/>
                </a:lnTo>
                <a:lnTo>
                  <a:pt x="240" y="131"/>
                </a:lnTo>
                <a:lnTo>
                  <a:pt x="330" y="203"/>
                </a:lnTo>
                <a:lnTo>
                  <a:pt x="414" y="317"/>
                </a:lnTo>
                <a:lnTo>
                  <a:pt x="504" y="443"/>
                </a:lnTo>
                <a:lnTo>
                  <a:pt x="534" y="469"/>
                </a:lnTo>
                <a:lnTo>
                  <a:pt x="534" y="947"/>
                </a:lnTo>
                <a:lnTo>
                  <a:pt x="0" y="947"/>
                </a:lnTo>
                <a:lnTo>
                  <a:pt x="0" y="0"/>
                </a:lnTo>
              </a:path>
            </a:pathLst>
          </a:custGeom>
          <a:solidFill>
            <a:srgbClr val="C0FEFE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Freeform 8"/>
          <p:cNvSpPr>
            <a:spLocks/>
          </p:cNvSpPr>
          <p:nvPr/>
        </p:nvSpPr>
        <p:spPr bwMode="auto">
          <a:xfrm>
            <a:off x="3743325" y="4044950"/>
            <a:ext cx="838200" cy="1497013"/>
          </a:xfrm>
          <a:custGeom>
            <a:avLst/>
            <a:gdLst>
              <a:gd name="T0" fmla="*/ 1149191116 w 528"/>
              <a:gd name="T1" fmla="*/ 22532396 h 1338"/>
              <a:gd name="T2" fmla="*/ 970259311 w 528"/>
              <a:gd name="T3" fmla="*/ 82619906 h 1338"/>
              <a:gd name="T4" fmla="*/ 660280831 w 528"/>
              <a:gd name="T5" fmla="*/ 267888099 h 1338"/>
              <a:gd name="T6" fmla="*/ 496469956 w 528"/>
              <a:gd name="T7" fmla="*/ 366780498 h 1338"/>
              <a:gd name="T8" fmla="*/ 257055918 w 528"/>
              <a:gd name="T9" fmla="*/ 593358732 h 1338"/>
              <a:gd name="T10" fmla="*/ 90725608 w 528"/>
              <a:gd name="T11" fmla="*/ 736064968 h 1338"/>
              <a:gd name="T12" fmla="*/ 0 w 528"/>
              <a:gd name="T13" fmla="*/ 818684839 h 1338"/>
              <a:gd name="T14" fmla="*/ 0 w 528"/>
              <a:gd name="T15" fmla="*/ 1674923657 h 1338"/>
              <a:gd name="T16" fmla="*/ 1330642282 w 528"/>
              <a:gd name="T17" fmla="*/ 1667412861 h 1338"/>
              <a:gd name="T18" fmla="*/ 1330642282 w 528"/>
              <a:gd name="T19" fmla="*/ 0 h 1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8"/>
              <a:gd name="T31" fmla="*/ 0 h 1338"/>
              <a:gd name="T32" fmla="*/ 528 w 528"/>
              <a:gd name="T33" fmla="*/ 1338 h 1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8" h="1338">
                <a:moveTo>
                  <a:pt x="456" y="18"/>
                </a:moveTo>
                <a:lnTo>
                  <a:pt x="385" y="66"/>
                </a:lnTo>
                <a:lnTo>
                  <a:pt x="262" y="214"/>
                </a:lnTo>
                <a:lnTo>
                  <a:pt x="197" y="293"/>
                </a:lnTo>
                <a:lnTo>
                  <a:pt x="102" y="474"/>
                </a:lnTo>
                <a:lnTo>
                  <a:pt x="36" y="588"/>
                </a:lnTo>
                <a:lnTo>
                  <a:pt x="0" y="654"/>
                </a:lnTo>
                <a:lnTo>
                  <a:pt x="0" y="1338"/>
                </a:lnTo>
                <a:lnTo>
                  <a:pt x="528" y="1332"/>
                </a:lnTo>
                <a:lnTo>
                  <a:pt x="528" y="0"/>
                </a:lnTo>
              </a:path>
            </a:pathLst>
          </a:custGeom>
          <a:solidFill>
            <a:srgbClr val="C0FEFE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Rectangle 10"/>
          <p:cNvSpPr>
            <a:spLocks noChangeArrowheads="1"/>
          </p:cNvSpPr>
          <p:nvPr/>
        </p:nvSpPr>
        <p:spPr bwMode="auto">
          <a:xfrm>
            <a:off x="4214813" y="3643313"/>
            <a:ext cx="250825" cy="85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2"/>
          <p:cNvSpPr>
            <a:spLocks noChangeShapeType="1"/>
          </p:cNvSpPr>
          <p:nvPr/>
        </p:nvSpPr>
        <p:spPr bwMode="auto">
          <a:xfrm>
            <a:off x="2286000" y="5541963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487863" y="5521325"/>
          <a:ext cx="274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5521325"/>
                        <a:ext cx="2746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0" name="Line 14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15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16"/>
          <p:cNvSpPr>
            <a:spLocks noChangeShapeType="1"/>
          </p:cNvSpPr>
          <p:nvPr/>
        </p:nvSpPr>
        <p:spPr bwMode="auto">
          <a:xfrm flipH="1">
            <a:off x="3810000" y="62277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17"/>
          <p:cNvSpPr>
            <a:spLocks noChangeShapeType="1"/>
          </p:cNvSpPr>
          <p:nvPr/>
        </p:nvSpPr>
        <p:spPr bwMode="auto">
          <a:xfrm>
            <a:off x="5105400" y="6227763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Text Box 18"/>
          <p:cNvSpPr txBox="1">
            <a:spLocks noChangeArrowheads="1"/>
          </p:cNvSpPr>
          <p:nvPr/>
        </p:nvSpPr>
        <p:spPr bwMode="auto">
          <a:xfrm>
            <a:off x="4191000" y="4703763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68%</a:t>
            </a:r>
          </a:p>
        </p:txBody>
      </p:sp>
      <p:sp>
        <p:nvSpPr>
          <p:cNvPr id="20505" name="Line 19"/>
          <p:cNvSpPr>
            <a:spLocks noChangeShapeType="1"/>
          </p:cNvSpPr>
          <p:nvPr/>
        </p:nvSpPr>
        <p:spPr bwMode="auto">
          <a:xfrm>
            <a:off x="4572000" y="4038600"/>
            <a:ext cx="1588" cy="15033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105275" y="6026150"/>
          <a:ext cx="933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7" imgW="431613" imgH="203112" progId="Equation.3">
                  <p:embed/>
                </p:oleObj>
              </mc:Choice>
              <mc:Fallback>
                <p:oleObj name="Equation" r:id="rId7" imgW="431613" imgH="203112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6026150"/>
                        <a:ext cx="9334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6" name="Freeform 21"/>
          <p:cNvSpPr>
            <a:spLocks/>
          </p:cNvSpPr>
          <p:nvPr/>
        </p:nvSpPr>
        <p:spPr bwMode="auto">
          <a:xfrm>
            <a:off x="2362200" y="4017963"/>
            <a:ext cx="2232025" cy="1452562"/>
          </a:xfrm>
          <a:custGeom>
            <a:avLst/>
            <a:gdLst>
              <a:gd name="T0" fmla="*/ 0 w 1032"/>
              <a:gd name="T1" fmla="*/ 2126949662 h 991"/>
              <a:gd name="T2" fmla="*/ 505198857 w 1032"/>
              <a:gd name="T3" fmla="*/ 2105466114 h 991"/>
              <a:gd name="T4" fmla="*/ 762476520 w 1032"/>
              <a:gd name="T5" fmla="*/ 2077536183 h 991"/>
              <a:gd name="T6" fmla="*/ 1019754047 w 1032"/>
              <a:gd name="T7" fmla="*/ 2045310128 h 991"/>
              <a:gd name="T8" fmla="*/ 1267675512 w 1032"/>
              <a:gd name="T9" fmla="*/ 1995895183 h 991"/>
              <a:gd name="T10" fmla="*/ 1524953039 w 1032"/>
              <a:gd name="T11" fmla="*/ 1927145484 h 991"/>
              <a:gd name="T12" fmla="*/ 1782228404 w 1032"/>
              <a:gd name="T13" fmla="*/ 1841208361 h 991"/>
              <a:gd name="T14" fmla="*/ 2147483647 w 1032"/>
              <a:gd name="T15" fmla="*/ 1596286827 h 991"/>
              <a:gd name="T16" fmla="*/ 2147483647 w 1032"/>
              <a:gd name="T17" fmla="*/ 1248240379 h 991"/>
              <a:gd name="T18" fmla="*/ 2147483647 w 1032"/>
              <a:gd name="T19" fmla="*/ 829295804 h 991"/>
              <a:gd name="T20" fmla="*/ 2147483647 w 1032"/>
              <a:gd name="T21" fmla="*/ 616600141 h 991"/>
              <a:gd name="T22" fmla="*/ 2147483647 w 1032"/>
              <a:gd name="T23" fmla="*/ 421093553 h 991"/>
              <a:gd name="T24" fmla="*/ 2147483647 w 1032"/>
              <a:gd name="T25" fmla="*/ 249217749 h 991"/>
              <a:gd name="T26" fmla="*/ 2147483647 w 1032"/>
              <a:gd name="T27" fmla="*/ 113867100 h 991"/>
              <a:gd name="T28" fmla="*/ 2147483647 w 1032"/>
              <a:gd name="T29" fmla="*/ 27929943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22"/>
          <p:cNvSpPr>
            <a:spLocks/>
          </p:cNvSpPr>
          <p:nvPr/>
        </p:nvSpPr>
        <p:spPr bwMode="auto">
          <a:xfrm>
            <a:off x="4572000" y="4017963"/>
            <a:ext cx="2227263" cy="1452562"/>
          </a:xfrm>
          <a:custGeom>
            <a:avLst/>
            <a:gdLst>
              <a:gd name="T0" fmla="*/ 2147483647 w 1030"/>
              <a:gd name="T1" fmla="*/ 2126949662 h 991"/>
              <a:gd name="T2" fmla="*/ 2147483647 w 1030"/>
              <a:gd name="T3" fmla="*/ 2105466114 h 991"/>
              <a:gd name="T4" fmla="*/ 2147483647 w 1030"/>
              <a:gd name="T5" fmla="*/ 2077536183 h 991"/>
              <a:gd name="T6" fmla="*/ 2147483647 w 1030"/>
              <a:gd name="T7" fmla="*/ 2045310128 h 991"/>
              <a:gd name="T8" fmla="*/ 2147483647 w 1030"/>
              <a:gd name="T9" fmla="*/ 1995895183 h 991"/>
              <a:gd name="T10" fmla="*/ 2147483647 w 1030"/>
              <a:gd name="T11" fmla="*/ 1927145484 h 991"/>
              <a:gd name="T12" fmla="*/ 2147483647 w 1030"/>
              <a:gd name="T13" fmla="*/ 1841208361 h 991"/>
              <a:gd name="T14" fmla="*/ 2147483647 w 1030"/>
              <a:gd name="T15" fmla="*/ 1596286827 h 991"/>
              <a:gd name="T16" fmla="*/ 2024678955 w 1030"/>
              <a:gd name="T17" fmla="*/ 1248240379 h 991"/>
              <a:gd name="T18" fmla="*/ 1519678664 w 1030"/>
              <a:gd name="T19" fmla="*/ 829295804 h 991"/>
              <a:gd name="T20" fmla="*/ 1262503431 w 1030"/>
              <a:gd name="T21" fmla="*/ 616600141 h 991"/>
              <a:gd name="T22" fmla="*/ 1005325765 w 1030"/>
              <a:gd name="T23" fmla="*/ 421093553 h 991"/>
              <a:gd name="T24" fmla="*/ 762177957 w 1030"/>
              <a:gd name="T25" fmla="*/ 249217749 h 991"/>
              <a:gd name="T26" fmla="*/ 505000426 w 1030"/>
              <a:gd name="T27" fmla="*/ 113867100 h 991"/>
              <a:gd name="T28" fmla="*/ 247825125 w 1030"/>
              <a:gd name="T29" fmla="*/ 27929943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F9F543F7-A380-4D6A-8A67-D2C0AF8CBB26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30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1513" name="Freeform 2"/>
          <p:cNvSpPr>
            <a:spLocks/>
          </p:cNvSpPr>
          <p:nvPr/>
        </p:nvSpPr>
        <p:spPr bwMode="auto">
          <a:xfrm>
            <a:off x="6859588" y="4178300"/>
            <a:ext cx="1512887" cy="1660525"/>
          </a:xfrm>
          <a:custGeom>
            <a:avLst/>
            <a:gdLst>
              <a:gd name="T0" fmla="*/ 0 w 953"/>
              <a:gd name="T1" fmla="*/ 2147483647 h 1046"/>
              <a:gd name="T2" fmla="*/ 0 w 953"/>
              <a:gd name="T3" fmla="*/ 0 h 1046"/>
              <a:gd name="T4" fmla="*/ 241934957 w 953"/>
              <a:gd name="T5" fmla="*/ 95765918 h 1046"/>
              <a:gd name="T6" fmla="*/ 483869915 w 953"/>
              <a:gd name="T7" fmla="*/ 350300861 h 1046"/>
              <a:gd name="T8" fmla="*/ 665321058 w 953"/>
              <a:gd name="T9" fmla="*/ 604837416 h 1046"/>
              <a:gd name="T10" fmla="*/ 831651273 w 953"/>
              <a:gd name="T11" fmla="*/ 907256223 h 1046"/>
              <a:gd name="T12" fmla="*/ 907256115 w 953"/>
              <a:gd name="T13" fmla="*/ 1103828319 h 1046"/>
              <a:gd name="T14" fmla="*/ 1043344472 w 953"/>
              <a:gd name="T15" fmla="*/ 1315521345 h 1046"/>
              <a:gd name="T16" fmla="*/ 1164311901 w 953"/>
              <a:gd name="T17" fmla="*/ 1585177144 h 1046"/>
              <a:gd name="T18" fmla="*/ 1330642116 w 953"/>
              <a:gd name="T19" fmla="*/ 1799391516 h 1046"/>
              <a:gd name="T20" fmla="*/ 1557456046 w 953"/>
              <a:gd name="T21" fmla="*/ 2071568264 h 1046"/>
              <a:gd name="T22" fmla="*/ 1965721516 w 953"/>
              <a:gd name="T23" fmla="*/ 2147483647 h 1046"/>
              <a:gd name="T24" fmla="*/ 2147483647 w 953"/>
              <a:gd name="T25" fmla="*/ 2147483647 h 1046"/>
              <a:gd name="T26" fmla="*/ 2147483647 w 953"/>
              <a:gd name="T27" fmla="*/ 2147483647 h 1046"/>
              <a:gd name="T28" fmla="*/ 0 w 953"/>
              <a:gd name="T29" fmla="*/ 2147483647 h 10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53"/>
              <a:gd name="T46" fmla="*/ 0 h 1046"/>
              <a:gd name="T47" fmla="*/ 953 w 953"/>
              <a:gd name="T48" fmla="*/ 1046 h 104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53" h="1046">
                <a:moveTo>
                  <a:pt x="0" y="1043"/>
                </a:moveTo>
                <a:lnTo>
                  <a:pt x="0" y="0"/>
                </a:lnTo>
                <a:lnTo>
                  <a:pt x="96" y="38"/>
                </a:lnTo>
                <a:lnTo>
                  <a:pt x="192" y="139"/>
                </a:lnTo>
                <a:lnTo>
                  <a:pt x="264" y="240"/>
                </a:lnTo>
                <a:lnTo>
                  <a:pt x="330" y="360"/>
                </a:lnTo>
                <a:lnTo>
                  <a:pt x="360" y="438"/>
                </a:lnTo>
                <a:lnTo>
                  <a:pt x="414" y="522"/>
                </a:lnTo>
                <a:lnTo>
                  <a:pt x="462" y="629"/>
                </a:lnTo>
                <a:lnTo>
                  <a:pt x="528" y="714"/>
                </a:lnTo>
                <a:lnTo>
                  <a:pt x="618" y="822"/>
                </a:lnTo>
                <a:lnTo>
                  <a:pt x="780" y="955"/>
                </a:lnTo>
                <a:lnTo>
                  <a:pt x="947" y="986"/>
                </a:lnTo>
                <a:lnTo>
                  <a:pt x="953" y="1046"/>
                </a:lnTo>
                <a:lnTo>
                  <a:pt x="0" y="1043"/>
                </a:lnTo>
                <a:close/>
              </a:path>
            </a:pathLst>
          </a:custGeom>
          <a:solidFill>
            <a:srgbClr val="FDE0BD"/>
          </a:solidFill>
          <a:ln w="12700">
            <a:solidFill>
              <a:srgbClr val="C1BAF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Freeform 3"/>
          <p:cNvSpPr>
            <a:spLocks/>
          </p:cNvSpPr>
          <p:nvPr/>
        </p:nvSpPr>
        <p:spPr bwMode="auto">
          <a:xfrm>
            <a:off x="2286000" y="4286250"/>
            <a:ext cx="1076325" cy="1638300"/>
          </a:xfrm>
          <a:custGeom>
            <a:avLst/>
            <a:gdLst>
              <a:gd name="T0" fmla="*/ 0 w 678"/>
              <a:gd name="T1" fmla="*/ 2147483647 h 1032"/>
              <a:gd name="T2" fmla="*/ 0 w 678"/>
              <a:gd name="T3" fmla="*/ 0 h 1032"/>
              <a:gd name="T4" fmla="*/ 241935012 w 678"/>
              <a:gd name="T5" fmla="*/ 90725607 h 1032"/>
              <a:gd name="T6" fmla="*/ 529232820 w 678"/>
              <a:gd name="T7" fmla="*/ 393144288 h 1032"/>
              <a:gd name="T8" fmla="*/ 710684005 w 678"/>
              <a:gd name="T9" fmla="*/ 725804855 h 1032"/>
              <a:gd name="T10" fmla="*/ 922377252 w 678"/>
              <a:gd name="T11" fmla="*/ 1088707382 h 1032"/>
              <a:gd name="T12" fmla="*/ 1058465641 w 678"/>
              <a:gd name="T13" fmla="*/ 1360884128 h 1032"/>
              <a:gd name="T14" fmla="*/ 1194554029 w 678"/>
              <a:gd name="T15" fmla="*/ 1572577153 h 1032"/>
              <a:gd name="T16" fmla="*/ 1330642418 w 678"/>
              <a:gd name="T17" fmla="*/ 1814512435 h 1032"/>
              <a:gd name="T18" fmla="*/ 1431448631 w 678"/>
              <a:gd name="T19" fmla="*/ 1965721739 h 1032"/>
              <a:gd name="T20" fmla="*/ 1630541697 w 678"/>
              <a:gd name="T21" fmla="*/ 2147172903 h 1032"/>
              <a:gd name="T22" fmla="*/ 1708666116 w 678"/>
              <a:gd name="T23" fmla="*/ 2147483647 h 1032"/>
              <a:gd name="T24" fmla="*/ 1708666116 w 678"/>
              <a:gd name="T25" fmla="*/ 2147483647 h 1032"/>
              <a:gd name="T26" fmla="*/ 0 w 678"/>
              <a:gd name="T27" fmla="*/ 2147483647 h 10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8"/>
              <a:gd name="T43" fmla="*/ 0 h 1032"/>
              <a:gd name="T44" fmla="*/ 678 w 678"/>
              <a:gd name="T45" fmla="*/ 1032 h 10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8" h="1032">
                <a:moveTo>
                  <a:pt x="0" y="1032"/>
                </a:moveTo>
                <a:lnTo>
                  <a:pt x="0" y="0"/>
                </a:lnTo>
                <a:lnTo>
                  <a:pt x="96" y="36"/>
                </a:lnTo>
                <a:lnTo>
                  <a:pt x="210" y="156"/>
                </a:lnTo>
                <a:lnTo>
                  <a:pt x="282" y="288"/>
                </a:lnTo>
                <a:lnTo>
                  <a:pt x="366" y="432"/>
                </a:lnTo>
                <a:lnTo>
                  <a:pt x="420" y="540"/>
                </a:lnTo>
                <a:lnTo>
                  <a:pt x="474" y="624"/>
                </a:lnTo>
                <a:lnTo>
                  <a:pt x="528" y="720"/>
                </a:lnTo>
                <a:lnTo>
                  <a:pt x="568" y="780"/>
                </a:lnTo>
                <a:lnTo>
                  <a:pt x="647" y="852"/>
                </a:lnTo>
                <a:lnTo>
                  <a:pt x="678" y="870"/>
                </a:lnTo>
                <a:lnTo>
                  <a:pt x="678" y="1032"/>
                </a:lnTo>
                <a:lnTo>
                  <a:pt x="0" y="1032"/>
                </a:lnTo>
                <a:close/>
              </a:path>
            </a:pathLst>
          </a:custGeom>
          <a:solidFill>
            <a:srgbClr val="CCFFCC"/>
          </a:solidFill>
          <a:ln w="12700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2209800"/>
          </a:xfrm>
        </p:spPr>
        <p:txBody>
          <a:bodyPr/>
          <a:lstStyle/>
          <a:p>
            <a:pPr eaLnBrk="1" hangingPunct="1"/>
            <a:r>
              <a:rPr lang="en-US" sz="2400"/>
              <a:t>Approximately 95% of the data in a bell-shaped distribution lies within ± two standard deviations of the mean, or </a:t>
            </a:r>
            <a:r>
              <a:rPr lang="en-US" sz="2400">
                <a:cs typeface="Arial" charset="0"/>
              </a:rPr>
              <a:t>µ ± 2</a:t>
            </a:r>
            <a:r>
              <a:rPr lang="el-GR" sz="2400">
                <a:cs typeface="Arial" charset="0"/>
              </a:rPr>
              <a:t>σ</a:t>
            </a:r>
          </a:p>
          <a:p>
            <a:pPr eaLnBrk="1" hangingPunct="1">
              <a:buFont typeface="Wingdings" pitchFamily="2" charset="2"/>
              <a:buNone/>
            </a:pPr>
            <a:endParaRPr lang="en-US" sz="2400"/>
          </a:p>
          <a:p>
            <a:pPr eaLnBrk="1" hangingPunct="1"/>
            <a:r>
              <a:rPr lang="en-US" sz="2400"/>
              <a:t>Approximately 99.7% of the data in a bell-shaped distribution lies within ± three standard deviations of the mean, or </a:t>
            </a:r>
            <a:r>
              <a:rPr lang="en-US" sz="2400">
                <a:cs typeface="Arial" charset="0"/>
              </a:rPr>
              <a:t>µ ± 3</a:t>
            </a:r>
            <a:r>
              <a:rPr lang="el-GR" sz="2400">
                <a:cs typeface="Arial" charset="0"/>
              </a:rPr>
              <a:t>σ</a:t>
            </a:r>
          </a:p>
        </p:txBody>
      </p:sp>
      <p:sp>
        <p:nvSpPr>
          <p:cNvPr id="21516" name="Rectangle 5"/>
          <p:cNvSpPr>
            <a:spLocks noChangeArrowheads="1"/>
          </p:cNvSpPr>
          <p:nvPr/>
        </p:nvSpPr>
        <p:spPr bwMode="auto">
          <a:xfrm>
            <a:off x="762000" y="3810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4000">
                <a:solidFill>
                  <a:schemeClr val="tx2"/>
                </a:solidFill>
              </a:rPr>
              <a:t>The Empirical Rule</a:t>
            </a:r>
          </a:p>
        </p:txBody>
      </p:sp>
      <p:sp>
        <p:nvSpPr>
          <p:cNvPr id="21517" name="Freeform 8"/>
          <p:cNvSpPr>
            <a:spLocks/>
          </p:cNvSpPr>
          <p:nvPr/>
        </p:nvSpPr>
        <p:spPr bwMode="auto">
          <a:xfrm>
            <a:off x="5324475" y="4187825"/>
            <a:ext cx="1535113" cy="1670050"/>
          </a:xfrm>
          <a:custGeom>
            <a:avLst/>
            <a:gdLst>
              <a:gd name="T0" fmla="*/ 2147483647 w 967"/>
              <a:gd name="T1" fmla="*/ 2147483647 h 1052"/>
              <a:gd name="T2" fmla="*/ 2147483647 w 967"/>
              <a:gd name="T3" fmla="*/ 0 h 1052"/>
              <a:gd name="T4" fmla="*/ 2147483647 w 967"/>
              <a:gd name="T5" fmla="*/ 196572146 h 1052"/>
              <a:gd name="T6" fmla="*/ 1953122824 w 967"/>
              <a:gd name="T7" fmla="*/ 438507182 h 1052"/>
              <a:gd name="T8" fmla="*/ 1786792500 w 967"/>
              <a:gd name="T9" fmla="*/ 786288583 h 1052"/>
              <a:gd name="T10" fmla="*/ 1590219901 w 967"/>
              <a:gd name="T11" fmla="*/ 1164312044 h 1052"/>
              <a:gd name="T12" fmla="*/ 1469252392 w 967"/>
              <a:gd name="T13" fmla="*/ 1406246932 h 1052"/>
              <a:gd name="T14" fmla="*/ 1272680190 w 967"/>
              <a:gd name="T15" fmla="*/ 1617939958 h 1052"/>
              <a:gd name="T16" fmla="*/ 1106349865 w 967"/>
              <a:gd name="T17" fmla="*/ 1890117104 h 1052"/>
              <a:gd name="T18" fmla="*/ 864414848 w 967"/>
              <a:gd name="T19" fmla="*/ 2147483647 h 1052"/>
              <a:gd name="T20" fmla="*/ 471270245 w 967"/>
              <a:gd name="T21" fmla="*/ 2147483647 h 1052"/>
              <a:gd name="T22" fmla="*/ 0 w 967"/>
              <a:gd name="T23" fmla="*/ 2147483647 h 1052"/>
              <a:gd name="T24" fmla="*/ 15120945 w 967"/>
              <a:gd name="T25" fmla="*/ 2147483647 h 1052"/>
              <a:gd name="T26" fmla="*/ 2147483647 w 967"/>
              <a:gd name="T27" fmla="*/ 2147483647 h 10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67"/>
              <a:gd name="T43" fmla="*/ 0 h 1052"/>
              <a:gd name="T44" fmla="*/ 967 w 967"/>
              <a:gd name="T45" fmla="*/ 1052 h 10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67" h="1052">
                <a:moveTo>
                  <a:pt x="967" y="1038"/>
                </a:moveTo>
                <a:lnTo>
                  <a:pt x="967" y="0"/>
                </a:lnTo>
                <a:lnTo>
                  <a:pt x="871" y="78"/>
                </a:lnTo>
                <a:lnTo>
                  <a:pt x="775" y="174"/>
                </a:lnTo>
                <a:lnTo>
                  <a:pt x="709" y="312"/>
                </a:lnTo>
                <a:lnTo>
                  <a:pt x="631" y="462"/>
                </a:lnTo>
                <a:lnTo>
                  <a:pt x="583" y="558"/>
                </a:lnTo>
                <a:lnTo>
                  <a:pt x="505" y="642"/>
                </a:lnTo>
                <a:lnTo>
                  <a:pt x="439" y="750"/>
                </a:lnTo>
                <a:lnTo>
                  <a:pt x="343" y="858"/>
                </a:lnTo>
                <a:lnTo>
                  <a:pt x="187" y="954"/>
                </a:lnTo>
                <a:lnTo>
                  <a:pt x="0" y="992"/>
                </a:lnTo>
                <a:lnTo>
                  <a:pt x="6" y="1052"/>
                </a:lnTo>
                <a:lnTo>
                  <a:pt x="967" y="1038"/>
                </a:lnTo>
                <a:close/>
              </a:path>
            </a:pathLst>
          </a:custGeom>
          <a:solidFill>
            <a:srgbClr val="FDE0BD"/>
          </a:solidFill>
          <a:ln w="12700">
            <a:solidFill>
              <a:srgbClr val="C1BAF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Freeform 9"/>
          <p:cNvSpPr>
            <a:spLocks/>
          </p:cNvSpPr>
          <p:nvPr/>
        </p:nvSpPr>
        <p:spPr bwMode="auto">
          <a:xfrm>
            <a:off x="6894513" y="4191000"/>
            <a:ext cx="1635125" cy="1573213"/>
          </a:xfrm>
          <a:custGeom>
            <a:avLst/>
            <a:gdLst>
              <a:gd name="T0" fmla="*/ 2147483647 w 1030"/>
              <a:gd name="T1" fmla="*/ 2147483647 h 991"/>
              <a:gd name="T2" fmla="*/ 2147483647 w 1030"/>
              <a:gd name="T3" fmla="*/ 2147483647 h 991"/>
              <a:gd name="T4" fmla="*/ 2147483647 w 1030"/>
              <a:gd name="T5" fmla="*/ 2147483647 h 991"/>
              <a:gd name="T6" fmla="*/ 2048886060 w 1030"/>
              <a:gd name="T7" fmla="*/ 2147483647 h 991"/>
              <a:gd name="T8" fmla="*/ 1910278326 w 1030"/>
              <a:gd name="T9" fmla="*/ 2147483647 h 991"/>
              <a:gd name="T10" fmla="*/ 1771669004 w 1030"/>
              <a:gd name="T11" fmla="*/ 2147483647 h 991"/>
              <a:gd name="T12" fmla="*/ 1640620544 w 1030"/>
              <a:gd name="T13" fmla="*/ 2147483647 h 991"/>
              <a:gd name="T14" fmla="*/ 1363403488 w 1030"/>
              <a:gd name="T15" fmla="*/ 1872477815 h 991"/>
              <a:gd name="T16" fmla="*/ 1091226742 w 1030"/>
              <a:gd name="T17" fmla="*/ 1464212077 h 991"/>
              <a:gd name="T18" fmla="*/ 819049798 w 1030"/>
              <a:gd name="T19" fmla="*/ 972780779 h 991"/>
              <a:gd name="T20" fmla="*/ 680442063 w 1030"/>
              <a:gd name="T21" fmla="*/ 723285888 h 991"/>
              <a:gd name="T22" fmla="*/ 541832742 w 1030"/>
              <a:gd name="T23" fmla="*/ 493950859 h 991"/>
              <a:gd name="T24" fmla="*/ 410784579 w 1030"/>
              <a:gd name="T25" fmla="*/ 292338245 h 991"/>
              <a:gd name="T26" fmla="*/ 272176845 w 1030"/>
              <a:gd name="T27" fmla="*/ 133569134 h 991"/>
              <a:gd name="T28" fmla="*/ 133567474 w 1030"/>
              <a:gd name="T29" fmla="*/ 32762840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Freeform 10"/>
          <p:cNvSpPr>
            <a:spLocks/>
          </p:cNvSpPr>
          <p:nvPr/>
        </p:nvSpPr>
        <p:spPr bwMode="auto">
          <a:xfrm>
            <a:off x="5257800" y="4191000"/>
            <a:ext cx="1638300" cy="1573213"/>
          </a:xfrm>
          <a:custGeom>
            <a:avLst/>
            <a:gdLst>
              <a:gd name="T0" fmla="*/ 0 w 1032"/>
              <a:gd name="T1" fmla="*/ 2147483647 h 991"/>
              <a:gd name="T2" fmla="*/ 272176845 w 1032"/>
              <a:gd name="T3" fmla="*/ 2147483647 h 991"/>
              <a:gd name="T4" fmla="*/ 410784580 w 1032"/>
              <a:gd name="T5" fmla="*/ 2147483647 h 991"/>
              <a:gd name="T6" fmla="*/ 549394001 w 1032"/>
              <a:gd name="T7" fmla="*/ 2147483647 h 991"/>
              <a:gd name="T8" fmla="*/ 682961425 w 1032"/>
              <a:gd name="T9" fmla="*/ 2147483647 h 991"/>
              <a:gd name="T10" fmla="*/ 821570747 w 1032"/>
              <a:gd name="T11" fmla="*/ 2147483647 h 991"/>
              <a:gd name="T12" fmla="*/ 960178680 w 1032"/>
              <a:gd name="T13" fmla="*/ 2147483647 h 991"/>
              <a:gd name="T14" fmla="*/ 1229836065 w 1032"/>
              <a:gd name="T15" fmla="*/ 1872477815 h 991"/>
              <a:gd name="T16" fmla="*/ 1502012811 w 1032"/>
              <a:gd name="T17" fmla="*/ 1464212077 h 991"/>
              <a:gd name="T18" fmla="*/ 1779230264 w 1032"/>
              <a:gd name="T19" fmla="*/ 972780779 h 991"/>
              <a:gd name="T20" fmla="*/ 1912797689 w 1032"/>
              <a:gd name="T21" fmla="*/ 723285888 h 991"/>
              <a:gd name="T22" fmla="*/ 2051407011 w 1032"/>
              <a:gd name="T23" fmla="*/ 493950859 h 991"/>
              <a:gd name="T24" fmla="*/ 2147483647 w 1032"/>
              <a:gd name="T25" fmla="*/ 292338245 h 991"/>
              <a:gd name="T26" fmla="*/ 2147483647 w 1032"/>
              <a:gd name="T27" fmla="*/ 133569134 h 991"/>
              <a:gd name="T28" fmla="*/ 2147483647 w 1032"/>
              <a:gd name="T29" fmla="*/ 32762840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Freeform 11"/>
          <p:cNvSpPr>
            <a:spLocks/>
          </p:cNvSpPr>
          <p:nvPr/>
        </p:nvSpPr>
        <p:spPr bwMode="auto">
          <a:xfrm>
            <a:off x="5240338" y="5846763"/>
            <a:ext cx="3289300" cy="7937"/>
          </a:xfrm>
          <a:custGeom>
            <a:avLst/>
            <a:gdLst>
              <a:gd name="T0" fmla="*/ 0 w 2072"/>
              <a:gd name="T1" fmla="*/ 12599192 h 5"/>
              <a:gd name="T2" fmla="*/ 30241873 w 2072"/>
              <a:gd name="T3" fmla="*/ 0 h 5"/>
              <a:gd name="T4" fmla="*/ 2147483647 w 2072"/>
              <a:gd name="T5" fmla="*/ 0 h 5"/>
              <a:gd name="T6" fmla="*/ 0 60000 65536"/>
              <a:gd name="T7" fmla="*/ 0 60000 65536"/>
              <a:gd name="T8" fmla="*/ 0 60000 65536"/>
              <a:gd name="T9" fmla="*/ 0 w 2072"/>
              <a:gd name="T10" fmla="*/ 0 h 5"/>
              <a:gd name="T11" fmla="*/ 2072 w 2072"/>
              <a:gd name="T12" fmla="*/ 5 h 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Freeform 12"/>
          <p:cNvSpPr>
            <a:spLocks/>
          </p:cNvSpPr>
          <p:nvPr/>
        </p:nvSpPr>
        <p:spPr bwMode="auto">
          <a:xfrm>
            <a:off x="1219200" y="4286250"/>
            <a:ext cx="1066800" cy="1657350"/>
          </a:xfrm>
          <a:custGeom>
            <a:avLst/>
            <a:gdLst>
              <a:gd name="T0" fmla="*/ 1708802337 w 666"/>
              <a:gd name="T1" fmla="*/ 2147483647 h 1044"/>
              <a:gd name="T2" fmla="*/ 1708802337 w 666"/>
              <a:gd name="T3" fmla="*/ 0 h 1044"/>
              <a:gd name="T4" fmla="*/ 1477883070 w 666"/>
              <a:gd name="T5" fmla="*/ 151209354 h 1044"/>
              <a:gd name="T6" fmla="*/ 1216174380 w 666"/>
              <a:gd name="T7" fmla="*/ 453628111 h 1044"/>
              <a:gd name="T8" fmla="*/ 1093018292 w 666"/>
              <a:gd name="T9" fmla="*/ 816530442 h 1044"/>
              <a:gd name="T10" fmla="*/ 846704513 w 666"/>
              <a:gd name="T11" fmla="*/ 1179432970 h 1044"/>
              <a:gd name="T12" fmla="*/ 723546623 w 666"/>
              <a:gd name="T13" fmla="*/ 1421367857 h 1044"/>
              <a:gd name="T14" fmla="*/ 538810889 w 666"/>
              <a:gd name="T15" fmla="*/ 1663302744 h 1044"/>
              <a:gd name="T16" fmla="*/ 354076657 w 666"/>
              <a:gd name="T17" fmla="*/ 1905238028 h 1044"/>
              <a:gd name="T18" fmla="*/ 277103701 w 666"/>
              <a:gd name="T19" fmla="*/ 1995963610 h 1044"/>
              <a:gd name="T20" fmla="*/ 76972981 w 666"/>
              <a:gd name="T21" fmla="*/ 2147483647 h 1044"/>
              <a:gd name="T22" fmla="*/ 0 w 666"/>
              <a:gd name="T23" fmla="*/ 2147483647 h 1044"/>
              <a:gd name="T24" fmla="*/ 0 w 666"/>
              <a:gd name="T25" fmla="*/ 2147483647 h 1044"/>
              <a:gd name="T26" fmla="*/ 1708802337 w 666"/>
              <a:gd name="T27" fmla="*/ 2147483647 h 10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6"/>
              <a:gd name="T43" fmla="*/ 0 h 1044"/>
              <a:gd name="T44" fmla="*/ 666 w 666"/>
              <a:gd name="T45" fmla="*/ 1044 h 104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6" h="1044">
                <a:moveTo>
                  <a:pt x="666" y="1044"/>
                </a:moveTo>
                <a:lnTo>
                  <a:pt x="666" y="0"/>
                </a:lnTo>
                <a:lnTo>
                  <a:pt x="576" y="60"/>
                </a:lnTo>
                <a:lnTo>
                  <a:pt x="474" y="180"/>
                </a:lnTo>
                <a:lnTo>
                  <a:pt x="426" y="324"/>
                </a:lnTo>
                <a:lnTo>
                  <a:pt x="330" y="468"/>
                </a:lnTo>
                <a:lnTo>
                  <a:pt x="282" y="564"/>
                </a:lnTo>
                <a:lnTo>
                  <a:pt x="210" y="660"/>
                </a:lnTo>
                <a:lnTo>
                  <a:pt x="138" y="756"/>
                </a:lnTo>
                <a:lnTo>
                  <a:pt x="108" y="792"/>
                </a:lnTo>
                <a:lnTo>
                  <a:pt x="30" y="864"/>
                </a:lnTo>
                <a:lnTo>
                  <a:pt x="0" y="882"/>
                </a:lnTo>
                <a:lnTo>
                  <a:pt x="0" y="1044"/>
                </a:lnTo>
                <a:lnTo>
                  <a:pt x="666" y="1044"/>
                </a:lnTo>
                <a:close/>
              </a:path>
            </a:pathLst>
          </a:custGeom>
          <a:solidFill>
            <a:srgbClr val="CCFFCC"/>
          </a:solidFill>
          <a:ln w="12700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3"/>
          <p:cNvSpPr>
            <a:spLocks noChangeShapeType="1"/>
          </p:cNvSpPr>
          <p:nvPr/>
        </p:nvSpPr>
        <p:spPr bwMode="auto">
          <a:xfrm>
            <a:off x="2286000" y="426720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Freeform 14"/>
          <p:cNvSpPr>
            <a:spLocks/>
          </p:cNvSpPr>
          <p:nvPr/>
        </p:nvSpPr>
        <p:spPr bwMode="auto">
          <a:xfrm>
            <a:off x="2320925" y="4298950"/>
            <a:ext cx="1635125" cy="1573213"/>
          </a:xfrm>
          <a:custGeom>
            <a:avLst/>
            <a:gdLst>
              <a:gd name="T0" fmla="*/ 2147483647 w 1030"/>
              <a:gd name="T1" fmla="*/ 2147483647 h 991"/>
              <a:gd name="T2" fmla="*/ 2147483647 w 1030"/>
              <a:gd name="T3" fmla="*/ 2147483647 h 991"/>
              <a:gd name="T4" fmla="*/ 2147483647 w 1030"/>
              <a:gd name="T5" fmla="*/ 2147483647 h 991"/>
              <a:gd name="T6" fmla="*/ 2048886060 w 1030"/>
              <a:gd name="T7" fmla="*/ 2147483647 h 991"/>
              <a:gd name="T8" fmla="*/ 1910278326 w 1030"/>
              <a:gd name="T9" fmla="*/ 2147483647 h 991"/>
              <a:gd name="T10" fmla="*/ 1771669004 w 1030"/>
              <a:gd name="T11" fmla="*/ 2147483647 h 991"/>
              <a:gd name="T12" fmla="*/ 1640620544 w 1030"/>
              <a:gd name="T13" fmla="*/ 2147483647 h 991"/>
              <a:gd name="T14" fmla="*/ 1363403488 w 1030"/>
              <a:gd name="T15" fmla="*/ 1872477815 h 991"/>
              <a:gd name="T16" fmla="*/ 1091226742 w 1030"/>
              <a:gd name="T17" fmla="*/ 1464212077 h 991"/>
              <a:gd name="T18" fmla="*/ 819049798 w 1030"/>
              <a:gd name="T19" fmla="*/ 972780779 h 991"/>
              <a:gd name="T20" fmla="*/ 680442063 w 1030"/>
              <a:gd name="T21" fmla="*/ 723285888 h 991"/>
              <a:gd name="T22" fmla="*/ 541832742 w 1030"/>
              <a:gd name="T23" fmla="*/ 493950859 h 991"/>
              <a:gd name="T24" fmla="*/ 410784579 w 1030"/>
              <a:gd name="T25" fmla="*/ 292338245 h 991"/>
              <a:gd name="T26" fmla="*/ 272176845 w 1030"/>
              <a:gd name="T27" fmla="*/ 133569134 h 991"/>
              <a:gd name="T28" fmla="*/ 133567474 w 1030"/>
              <a:gd name="T29" fmla="*/ 32762840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Freeform 15"/>
          <p:cNvSpPr>
            <a:spLocks/>
          </p:cNvSpPr>
          <p:nvPr/>
        </p:nvSpPr>
        <p:spPr bwMode="auto">
          <a:xfrm>
            <a:off x="669925" y="4298950"/>
            <a:ext cx="1652588" cy="1573213"/>
          </a:xfrm>
          <a:custGeom>
            <a:avLst/>
            <a:gdLst>
              <a:gd name="T0" fmla="*/ 0 w 1032"/>
              <a:gd name="T1" fmla="*/ 2147483647 h 991"/>
              <a:gd name="T2" fmla="*/ 276944573 w 1032"/>
              <a:gd name="T3" fmla="*/ 2147483647 h 991"/>
              <a:gd name="T4" fmla="*/ 417981363 w 1032"/>
              <a:gd name="T5" fmla="*/ 2147483647 h 991"/>
              <a:gd name="T6" fmla="*/ 559018252 w 1032"/>
              <a:gd name="T7" fmla="*/ 2147483647 h 991"/>
              <a:gd name="T8" fmla="*/ 694925936 w 1032"/>
              <a:gd name="T9" fmla="*/ 2147483647 h 991"/>
              <a:gd name="T10" fmla="*/ 835962726 w 1032"/>
              <a:gd name="T11" fmla="*/ 2147483647 h 991"/>
              <a:gd name="T12" fmla="*/ 976999715 w 1032"/>
              <a:gd name="T13" fmla="*/ 2147483647 h 991"/>
              <a:gd name="T14" fmla="*/ 1251380436 w 1032"/>
              <a:gd name="T15" fmla="*/ 1872477815 h 991"/>
              <a:gd name="T16" fmla="*/ 1528326511 w 1032"/>
              <a:gd name="T17" fmla="*/ 1464212077 h 991"/>
              <a:gd name="T18" fmla="*/ 1810398889 w 1032"/>
              <a:gd name="T19" fmla="*/ 972780779 h 991"/>
              <a:gd name="T20" fmla="*/ 1946308174 w 1032"/>
              <a:gd name="T21" fmla="*/ 723285888 h 991"/>
              <a:gd name="T22" fmla="*/ 2087344963 w 1032"/>
              <a:gd name="T23" fmla="*/ 493950859 h 991"/>
              <a:gd name="T24" fmla="*/ 2147483647 w 1032"/>
              <a:gd name="T25" fmla="*/ 292338245 h 991"/>
              <a:gd name="T26" fmla="*/ 2147483647 w 1032"/>
              <a:gd name="T27" fmla="*/ 133569134 h 991"/>
              <a:gd name="T28" fmla="*/ 2147483647 w 1032"/>
              <a:gd name="T29" fmla="*/ 32762840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Freeform 16"/>
          <p:cNvSpPr>
            <a:spLocks/>
          </p:cNvSpPr>
          <p:nvPr/>
        </p:nvSpPr>
        <p:spPr bwMode="auto">
          <a:xfrm>
            <a:off x="666750" y="5954713"/>
            <a:ext cx="3289300" cy="7937"/>
          </a:xfrm>
          <a:custGeom>
            <a:avLst/>
            <a:gdLst>
              <a:gd name="T0" fmla="*/ 0 w 2072"/>
              <a:gd name="T1" fmla="*/ 12599192 h 5"/>
              <a:gd name="T2" fmla="*/ 30241873 w 2072"/>
              <a:gd name="T3" fmla="*/ 0 h 5"/>
              <a:gd name="T4" fmla="*/ 2147483647 w 2072"/>
              <a:gd name="T5" fmla="*/ 0 h 5"/>
              <a:gd name="T6" fmla="*/ 0 60000 65536"/>
              <a:gd name="T7" fmla="*/ 0 60000 65536"/>
              <a:gd name="T8" fmla="*/ 0 60000 65536"/>
              <a:gd name="T9" fmla="*/ 0 w 2072"/>
              <a:gd name="T10" fmla="*/ 0 h 5"/>
              <a:gd name="T11" fmla="*/ 2072 w 2072"/>
              <a:gd name="T12" fmla="*/ 5 h 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17"/>
          <p:cNvSpPr>
            <a:spLocks noChangeShapeType="1"/>
          </p:cNvSpPr>
          <p:nvPr/>
        </p:nvSpPr>
        <p:spPr bwMode="auto">
          <a:xfrm>
            <a:off x="6859588" y="415925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454775" y="6046788"/>
          <a:ext cx="960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444307" imgH="203112" progId="Equation.3">
                  <p:embed/>
                </p:oleObj>
              </mc:Choice>
              <mc:Fallback>
                <p:oleObj name="Equation" r:id="rId3" imgW="444307" imgH="20311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775" y="6046788"/>
                        <a:ext cx="960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7" name="Line 19"/>
          <p:cNvSpPr>
            <a:spLocks noChangeShapeType="1"/>
          </p:cNvSpPr>
          <p:nvPr/>
        </p:nvSpPr>
        <p:spPr bwMode="auto">
          <a:xfrm flipV="1">
            <a:off x="53340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0"/>
          <p:cNvSpPr>
            <a:spLocks noChangeShapeType="1"/>
          </p:cNvSpPr>
          <p:nvPr/>
        </p:nvSpPr>
        <p:spPr bwMode="auto">
          <a:xfrm flipV="1">
            <a:off x="83820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1"/>
          <p:cNvSpPr>
            <a:spLocks noChangeShapeType="1"/>
          </p:cNvSpPr>
          <p:nvPr/>
        </p:nvSpPr>
        <p:spPr bwMode="auto">
          <a:xfrm flipH="1">
            <a:off x="5334000" y="6248400"/>
            <a:ext cx="9906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2"/>
          <p:cNvSpPr>
            <a:spLocks noChangeShapeType="1"/>
          </p:cNvSpPr>
          <p:nvPr/>
        </p:nvSpPr>
        <p:spPr bwMode="auto">
          <a:xfrm>
            <a:off x="7543800" y="6248400"/>
            <a:ext cx="8382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23"/>
          <p:cNvSpPr txBox="1">
            <a:spLocks noChangeArrowheads="1"/>
          </p:cNvSpPr>
          <p:nvPr/>
        </p:nvSpPr>
        <p:spPr bwMode="auto">
          <a:xfrm>
            <a:off x="6400800" y="5105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99.7%</a:t>
            </a:r>
          </a:p>
        </p:txBody>
      </p:sp>
      <p:sp>
        <p:nvSpPr>
          <p:cNvPr id="21532" name="Text Box 24"/>
          <p:cNvSpPr txBox="1">
            <a:spLocks noChangeArrowheads="1"/>
          </p:cNvSpPr>
          <p:nvPr/>
        </p:nvSpPr>
        <p:spPr bwMode="auto">
          <a:xfrm>
            <a:off x="1905000" y="5181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95%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909763" y="6122988"/>
          <a:ext cx="9604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444307" imgH="203112" progId="Equation.3">
                  <p:embed/>
                </p:oleObj>
              </mc:Choice>
              <mc:Fallback>
                <p:oleObj name="Equation" r:id="rId5" imgW="444307" imgH="20311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6122988"/>
                        <a:ext cx="9604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3" name="Line 26"/>
          <p:cNvSpPr>
            <a:spLocks noChangeShapeType="1"/>
          </p:cNvSpPr>
          <p:nvPr/>
        </p:nvSpPr>
        <p:spPr bwMode="auto">
          <a:xfrm flipV="1">
            <a:off x="12192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27"/>
          <p:cNvSpPr>
            <a:spLocks noChangeShapeType="1"/>
          </p:cNvSpPr>
          <p:nvPr/>
        </p:nvSpPr>
        <p:spPr bwMode="auto">
          <a:xfrm flipV="1">
            <a:off x="33528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28"/>
          <p:cNvSpPr>
            <a:spLocks noChangeShapeType="1"/>
          </p:cNvSpPr>
          <p:nvPr/>
        </p:nvSpPr>
        <p:spPr bwMode="auto">
          <a:xfrm flipH="1">
            <a:off x="1241425" y="6324600"/>
            <a:ext cx="538163" cy="1588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29"/>
          <p:cNvSpPr>
            <a:spLocks noChangeShapeType="1"/>
          </p:cNvSpPr>
          <p:nvPr/>
        </p:nvSpPr>
        <p:spPr bwMode="auto">
          <a:xfrm>
            <a:off x="2971800" y="6324600"/>
            <a:ext cx="3810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9DB56612-5F72-4D01-BDF5-841B1DE9750E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Covariance</a:t>
            </a: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760913"/>
          </a:xfrm>
        </p:spPr>
        <p:txBody>
          <a:bodyPr/>
          <a:lstStyle/>
          <a:p>
            <a:pPr eaLnBrk="1" hangingPunct="1"/>
            <a:r>
              <a:rPr lang="en-US" sz="2400" dirty="0"/>
              <a:t>The covariance measures the strength of the linear relationship between </a:t>
            </a:r>
            <a:r>
              <a:rPr lang="en-US" sz="2400" b="1" dirty="0">
                <a:solidFill>
                  <a:schemeClr val="folHlink"/>
                </a:solidFill>
              </a:rPr>
              <a:t>two numerical variables </a:t>
            </a:r>
            <a:r>
              <a:rPr lang="en-US" sz="2400" dirty="0"/>
              <a:t>(X &amp; Y)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The </a:t>
            </a:r>
            <a:r>
              <a:rPr lang="en-US" sz="2400" dirty="0">
                <a:solidFill>
                  <a:schemeClr val="folHlink"/>
                </a:solidFill>
              </a:rPr>
              <a:t>sample covariance</a:t>
            </a:r>
            <a:r>
              <a:rPr lang="en-US" sz="2400" dirty="0"/>
              <a:t>: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Only concerned with the strength of the relationship 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/>
              <a:t>No causal effect is implied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133600" y="3657600"/>
          <a:ext cx="48768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2044700" imgH="609600" progId="Equation.3">
                  <p:embed/>
                </p:oleObj>
              </mc:Choice>
              <mc:Fallback>
                <p:oleObj name="Equation" r:id="rId3" imgW="2044700" imgH="60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4876800" cy="14509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A29ECD-C056-48BC-86CE-E2CD76D3F5B6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9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chemeClr val="folHlink"/>
                </a:solidFill>
              </a:rPr>
              <a:t>Covariance</a:t>
            </a:r>
            <a:r>
              <a:rPr lang="en-US" sz="3200" dirty="0"/>
              <a:t> between two variables: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0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err="1">
                <a:sym typeface="Symbol" pitchFamily="18" charset="2"/>
              </a:rPr>
              <a:t>cov</a:t>
            </a:r>
            <a:r>
              <a:rPr lang="en-US" sz="2400" dirty="0">
                <a:sym typeface="Symbol" pitchFamily="18" charset="2"/>
              </a:rPr>
              <a:t>(X,Y) &gt; 0       X and Y tend to move in the </a:t>
            </a:r>
            <a:r>
              <a:rPr lang="en-US" sz="2400" dirty="0">
                <a:solidFill>
                  <a:schemeClr val="folHlink"/>
                </a:solidFill>
                <a:sym typeface="Symbol" pitchFamily="18" charset="2"/>
              </a:rPr>
              <a:t>same</a:t>
            </a:r>
            <a:r>
              <a:rPr lang="en-US" sz="2400" dirty="0">
                <a:sym typeface="Symbol" pitchFamily="18" charset="2"/>
              </a:rPr>
              <a:t> direction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2400" dirty="0" err="1">
                <a:sym typeface="Symbol" pitchFamily="18" charset="2"/>
              </a:rPr>
              <a:t>cov</a:t>
            </a:r>
            <a:r>
              <a:rPr lang="en-US" sz="2400" dirty="0">
                <a:sym typeface="Symbol" pitchFamily="18" charset="2"/>
              </a:rPr>
              <a:t>(X,Y) &lt; 0       X and Y tend to move in </a:t>
            </a:r>
            <a:r>
              <a:rPr lang="en-US" sz="2400" dirty="0">
                <a:solidFill>
                  <a:schemeClr val="folHlink"/>
                </a:solidFill>
                <a:sym typeface="Symbol" pitchFamily="18" charset="2"/>
              </a:rPr>
              <a:t>opposite</a:t>
            </a:r>
            <a:r>
              <a:rPr lang="en-US" sz="2400" dirty="0">
                <a:sym typeface="Symbol" pitchFamily="18" charset="2"/>
              </a:rPr>
              <a:t> directions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2400" dirty="0" err="1">
                <a:sym typeface="Symbol" pitchFamily="18" charset="2"/>
              </a:rPr>
              <a:t>cov</a:t>
            </a:r>
            <a:r>
              <a:rPr lang="en-US" sz="2400" dirty="0">
                <a:sym typeface="Symbol" pitchFamily="18" charset="2"/>
              </a:rPr>
              <a:t>(X,Y) = 0       X and Y are independent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z="3200" dirty="0">
                <a:sym typeface="Symbol" pitchFamily="18" charset="2"/>
              </a:rPr>
              <a:t>The covariance has a major flaw: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dirty="0">
                <a:sym typeface="Symbol" pitchFamily="18" charset="2"/>
              </a:rPr>
              <a:t>It is not possible to determine the relative strength of the relationship from the size of the covariance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ym typeface="Symbol" pitchFamily="18" charset="2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Interpreting Covariance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2362200" y="2667000"/>
            <a:ext cx="381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2362200" y="3276600"/>
            <a:ext cx="381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2362200" y="3886200"/>
            <a:ext cx="381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lg" len="med"/>
          </a:ln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F0BC142C-73C4-400C-B218-70F17318DE21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10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286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Coefficient of Correlation</a:t>
            </a:r>
          </a:p>
        </p:txBody>
      </p:sp>
      <p:sp>
        <p:nvSpPr>
          <p:cNvPr id="286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/>
            <a:r>
              <a:rPr lang="en-US"/>
              <a:t>Measures the relative strength of the linear relationship between two numerical variables</a:t>
            </a:r>
          </a:p>
          <a:p>
            <a:pPr eaLnBrk="1" hangingPunct="1"/>
            <a:r>
              <a:rPr lang="en-US">
                <a:solidFill>
                  <a:schemeClr val="folHlink"/>
                </a:solidFill>
              </a:rPr>
              <a:t>Sample coefficient of correlation</a:t>
            </a:r>
            <a:r>
              <a:rPr lang="en-US"/>
              <a:t>:</a:t>
            </a:r>
          </a:p>
          <a:p>
            <a:pPr eaLnBrk="1" hangingPunct="1">
              <a:lnSpc>
                <a:spcPct val="80000"/>
              </a:lnSpc>
            </a:pPr>
            <a:endParaRPr lang="en-US"/>
          </a:p>
          <a:p>
            <a:pPr eaLnBrk="1" hangingPunct="1">
              <a:lnSpc>
                <a:spcPct val="80000"/>
              </a:lnSpc>
            </a:pPr>
            <a:endParaRPr lang="en-US"/>
          </a:p>
          <a:p>
            <a:pPr eaLnBrk="1" hangingPunct="1">
              <a:lnSpc>
                <a:spcPct val="80000"/>
              </a:lnSpc>
            </a:pPr>
            <a:endParaRPr lang="en-US" sz="16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where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3276600" y="3352800"/>
          <a:ext cx="23399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927100" imgH="431800" progId="Equation.3">
                  <p:embed/>
                </p:oleObj>
              </mc:Choice>
              <mc:Fallback>
                <p:oleObj name="Equation" r:id="rId3" imgW="927100" imgH="431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339975" cy="10890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4038600" y="5176838"/>
          <a:ext cx="2209800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5" imgW="1244600" imgH="647700" progId="Equation.3">
                  <p:embed/>
                </p:oleObj>
              </mc:Choice>
              <mc:Fallback>
                <p:oleObj name="Equation" r:id="rId5" imgW="1244600" imgH="6477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176838"/>
                        <a:ext cx="2209800" cy="114776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304800" y="5164138"/>
          <a:ext cx="3509963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7" imgW="1955800" imgH="647700" progId="Equation.3">
                  <p:embed/>
                </p:oleObj>
              </mc:Choice>
              <mc:Fallback>
                <p:oleObj name="Equation" r:id="rId7" imgW="1955800" imgH="647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64138"/>
                        <a:ext cx="3509963" cy="1160462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6424613" y="5181600"/>
          <a:ext cx="220821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9" imgW="1244600" imgH="647700" progId="Equation.3">
                  <p:embed/>
                </p:oleObj>
              </mc:Choice>
              <mc:Fallback>
                <p:oleObj name="Equation" r:id="rId9" imgW="1244600" imgH="6477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5181600"/>
                        <a:ext cx="2208212" cy="11477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97C8927E-35CD-4189-9603-E1086730CBAB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Features of the</a:t>
            </a:r>
            <a:br>
              <a:rPr lang="en-US"/>
            </a:br>
            <a:r>
              <a:rPr lang="en-US"/>
              <a:t>Coefficient of Correlation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/>
              <a:t>The population coefficient of correlation is referred as </a:t>
            </a:r>
            <a:r>
              <a:rPr lang="el-GR" sz="2400">
                <a:cs typeface="Arial" charset="0"/>
              </a:rPr>
              <a:t>ρ</a:t>
            </a:r>
            <a:r>
              <a:rPr lang="en-US" sz="2400">
                <a:cs typeface="Arial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>
                <a:cs typeface="Arial" charset="0"/>
              </a:rPr>
              <a:t>The sample coefficient of correlation is referred to as r.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>
                <a:cs typeface="Arial" charset="0"/>
              </a:rPr>
              <a:t>Either </a:t>
            </a:r>
            <a:r>
              <a:rPr lang="el-GR" sz="2400">
                <a:cs typeface="Arial" charset="0"/>
              </a:rPr>
              <a:t>ρ</a:t>
            </a:r>
            <a:r>
              <a:rPr lang="en-US" sz="2400">
                <a:cs typeface="Arial" charset="0"/>
              </a:rPr>
              <a:t> or r have the following features:</a:t>
            </a:r>
            <a:endParaRPr lang="en-US" sz="2400"/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Unit free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Ranges between –1 and 1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The closer to –1, the stronger the negative linear relationship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The closer to 1, the stronger the positive linear relationship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The closer to 0, the weaker the linear relationship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73227D05-4C7C-4154-B885-DBEE7FE9326C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90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38242" name="Line 108"/>
          <p:cNvSpPr>
            <a:spLocks noChangeShapeType="1"/>
          </p:cNvSpPr>
          <p:nvPr/>
        </p:nvSpPr>
        <p:spPr bwMode="auto">
          <a:xfrm>
            <a:off x="6394450" y="5181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/>
              <a:t>Scatter Plots of  Sample Data with Various Coefficients of Correlation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1936750" y="19859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H="1" flipV="1">
            <a:off x="1936750" y="21336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Oval 6"/>
          <p:cNvSpPr>
            <a:spLocks noChangeArrowheads="1"/>
          </p:cNvSpPr>
          <p:nvPr/>
        </p:nvSpPr>
        <p:spPr bwMode="auto">
          <a:xfrm rot="7282380" flipH="1">
            <a:off x="4054475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 rot="7282380" flipH="1">
            <a:off x="3292475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 rot="7282380" flipH="1">
            <a:off x="2987675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 rot="7282380" flipH="1">
            <a:off x="1997075" y="2057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 rot="7282380" flipH="1">
            <a:off x="2378075" y="2209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8251" name="Oval 11"/>
          <p:cNvSpPr>
            <a:spLocks noChangeArrowheads="1"/>
          </p:cNvSpPr>
          <p:nvPr/>
        </p:nvSpPr>
        <p:spPr bwMode="auto">
          <a:xfrm rot="7282380" flipH="1">
            <a:off x="2682875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tx2"/>
              </a:solidFill>
            </a:endParaRP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1692275" y="1600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1920875" y="3505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4" name="Oval 14"/>
          <p:cNvSpPr>
            <a:spLocks noChangeArrowheads="1"/>
          </p:cNvSpPr>
          <p:nvPr/>
        </p:nvSpPr>
        <p:spPr bwMode="auto">
          <a:xfrm rot="7282380" flipH="1">
            <a:off x="3673475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4183063" y="3276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38256" name="Line 16"/>
          <p:cNvSpPr>
            <a:spLocks noChangeShapeType="1"/>
          </p:cNvSpPr>
          <p:nvPr/>
        </p:nvSpPr>
        <p:spPr bwMode="auto">
          <a:xfrm>
            <a:off x="4891088" y="19859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 flipH="1" flipV="1">
            <a:off x="4891088" y="21336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 rot="-7282380">
            <a:off x="7008813" y="3124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59" name="Oval 19"/>
          <p:cNvSpPr>
            <a:spLocks noChangeArrowheads="1"/>
          </p:cNvSpPr>
          <p:nvPr/>
        </p:nvSpPr>
        <p:spPr bwMode="auto">
          <a:xfrm rot="-7282380">
            <a:off x="6932613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0" name="Oval 20"/>
          <p:cNvSpPr>
            <a:spLocks noChangeArrowheads="1"/>
          </p:cNvSpPr>
          <p:nvPr/>
        </p:nvSpPr>
        <p:spPr bwMode="auto">
          <a:xfrm rot="-7282380">
            <a:off x="5103813" y="175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1" name="Oval 21"/>
          <p:cNvSpPr>
            <a:spLocks noChangeArrowheads="1"/>
          </p:cNvSpPr>
          <p:nvPr/>
        </p:nvSpPr>
        <p:spPr bwMode="auto">
          <a:xfrm rot="-7282380">
            <a:off x="5256213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2" name="Oval 22"/>
          <p:cNvSpPr>
            <a:spLocks noChangeArrowheads="1"/>
          </p:cNvSpPr>
          <p:nvPr/>
        </p:nvSpPr>
        <p:spPr bwMode="auto">
          <a:xfrm rot="-7282380">
            <a:off x="6627813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3" name="Oval 23"/>
          <p:cNvSpPr>
            <a:spLocks noChangeArrowheads="1"/>
          </p:cNvSpPr>
          <p:nvPr/>
        </p:nvSpPr>
        <p:spPr bwMode="auto">
          <a:xfrm rot="-7282380">
            <a:off x="495141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4" name="Oval 24"/>
          <p:cNvSpPr>
            <a:spLocks noChangeArrowheads="1"/>
          </p:cNvSpPr>
          <p:nvPr/>
        </p:nvSpPr>
        <p:spPr bwMode="auto">
          <a:xfrm rot="-7282380">
            <a:off x="6246813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5" name="Oval 25"/>
          <p:cNvSpPr>
            <a:spLocks noChangeArrowheads="1"/>
          </p:cNvSpPr>
          <p:nvPr/>
        </p:nvSpPr>
        <p:spPr bwMode="auto">
          <a:xfrm rot="-7282380">
            <a:off x="5713413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6" name="Oval 26"/>
          <p:cNvSpPr>
            <a:spLocks noChangeArrowheads="1"/>
          </p:cNvSpPr>
          <p:nvPr/>
        </p:nvSpPr>
        <p:spPr bwMode="auto">
          <a:xfrm rot="-7282380">
            <a:off x="5942013" y="198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7" name="Oval 27"/>
          <p:cNvSpPr>
            <a:spLocks noChangeArrowheads="1"/>
          </p:cNvSpPr>
          <p:nvPr/>
        </p:nvSpPr>
        <p:spPr bwMode="auto">
          <a:xfrm rot="-7282380">
            <a:off x="6780213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8" name="Oval 28"/>
          <p:cNvSpPr>
            <a:spLocks noChangeArrowheads="1"/>
          </p:cNvSpPr>
          <p:nvPr/>
        </p:nvSpPr>
        <p:spPr bwMode="auto">
          <a:xfrm rot="-7282380">
            <a:off x="533241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69" name="Oval 29"/>
          <p:cNvSpPr>
            <a:spLocks noChangeArrowheads="1"/>
          </p:cNvSpPr>
          <p:nvPr/>
        </p:nvSpPr>
        <p:spPr bwMode="auto">
          <a:xfrm rot="-7282380">
            <a:off x="6551613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endParaRPr lang="en-US">
              <a:solidFill>
                <a:schemeClr val="tx2"/>
              </a:solidFill>
            </a:endParaRPr>
          </a:p>
        </p:txBody>
      </p:sp>
      <p:sp>
        <p:nvSpPr>
          <p:cNvPr id="138270" name="Oval 30"/>
          <p:cNvSpPr>
            <a:spLocks noChangeArrowheads="1"/>
          </p:cNvSpPr>
          <p:nvPr/>
        </p:nvSpPr>
        <p:spPr bwMode="auto">
          <a:xfrm rot="-7282380">
            <a:off x="563721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71" name="Oval 31"/>
          <p:cNvSpPr>
            <a:spLocks noChangeArrowheads="1"/>
          </p:cNvSpPr>
          <p:nvPr/>
        </p:nvSpPr>
        <p:spPr bwMode="auto">
          <a:xfrm rot="-7282380">
            <a:off x="6018213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72" name="Oval 32"/>
          <p:cNvSpPr>
            <a:spLocks noChangeArrowheads="1"/>
          </p:cNvSpPr>
          <p:nvPr/>
        </p:nvSpPr>
        <p:spPr bwMode="auto">
          <a:xfrm rot="-7282380">
            <a:off x="5789613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4646613" y="15240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38274" name="Line 34"/>
          <p:cNvSpPr>
            <a:spLocks noChangeShapeType="1"/>
          </p:cNvSpPr>
          <p:nvPr/>
        </p:nvSpPr>
        <p:spPr bwMode="auto">
          <a:xfrm>
            <a:off x="4875213" y="3505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5" name="Text Box 35"/>
          <p:cNvSpPr txBox="1">
            <a:spLocks noChangeArrowheads="1"/>
          </p:cNvSpPr>
          <p:nvPr/>
        </p:nvSpPr>
        <p:spPr bwMode="auto">
          <a:xfrm>
            <a:off x="7137400" y="3276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38276" name="Line 52"/>
          <p:cNvSpPr>
            <a:spLocks noChangeShapeType="1"/>
          </p:cNvSpPr>
          <p:nvPr/>
        </p:nvSpPr>
        <p:spPr bwMode="auto">
          <a:xfrm>
            <a:off x="3462338" y="45767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7" name="Line 53"/>
          <p:cNvSpPr>
            <a:spLocks noChangeShapeType="1"/>
          </p:cNvSpPr>
          <p:nvPr/>
        </p:nvSpPr>
        <p:spPr bwMode="auto">
          <a:xfrm flipV="1">
            <a:off x="3462338" y="47244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8" name="Oval 54"/>
          <p:cNvSpPr>
            <a:spLocks noChangeArrowheads="1"/>
          </p:cNvSpPr>
          <p:nvPr/>
        </p:nvSpPr>
        <p:spPr bwMode="auto">
          <a:xfrm rot="-7282380">
            <a:off x="3522663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9" name="Oval 55"/>
          <p:cNvSpPr>
            <a:spLocks noChangeArrowheads="1"/>
          </p:cNvSpPr>
          <p:nvPr/>
        </p:nvSpPr>
        <p:spPr bwMode="auto">
          <a:xfrm rot="-7282380">
            <a:off x="3751263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0" name="Oval 56"/>
          <p:cNvSpPr>
            <a:spLocks noChangeArrowheads="1"/>
          </p:cNvSpPr>
          <p:nvPr/>
        </p:nvSpPr>
        <p:spPr bwMode="auto">
          <a:xfrm rot="-7282380">
            <a:off x="5410200" y="4114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1" name="Oval 57"/>
          <p:cNvSpPr>
            <a:spLocks noChangeArrowheads="1"/>
          </p:cNvSpPr>
          <p:nvPr/>
        </p:nvSpPr>
        <p:spPr bwMode="auto">
          <a:xfrm rot="-7282380">
            <a:off x="5580063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2" name="Oval 58"/>
          <p:cNvSpPr>
            <a:spLocks noChangeArrowheads="1"/>
          </p:cNvSpPr>
          <p:nvPr/>
        </p:nvSpPr>
        <p:spPr bwMode="auto">
          <a:xfrm rot="-7282380">
            <a:off x="4038600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3" name="Oval 59"/>
          <p:cNvSpPr>
            <a:spLocks noChangeArrowheads="1"/>
          </p:cNvSpPr>
          <p:nvPr/>
        </p:nvSpPr>
        <p:spPr bwMode="auto">
          <a:xfrm rot="-7282380">
            <a:off x="57912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4" name="Oval 60"/>
          <p:cNvSpPr>
            <a:spLocks noChangeArrowheads="1"/>
          </p:cNvSpPr>
          <p:nvPr/>
        </p:nvSpPr>
        <p:spPr bwMode="auto">
          <a:xfrm rot="-7282380">
            <a:off x="4953000" y="556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5" name="Oval 61"/>
          <p:cNvSpPr>
            <a:spLocks noChangeArrowheads="1"/>
          </p:cNvSpPr>
          <p:nvPr/>
        </p:nvSpPr>
        <p:spPr bwMode="auto">
          <a:xfrm rot="-7282380">
            <a:off x="5029200" y="4419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6" name="Oval 62"/>
          <p:cNvSpPr>
            <a:spLocks noChangeArrowheads="1"/>
          </p:cNvSpPr>
          <p:nvPr/>
        </p:nvSpPr>
        <p:spPr bwMode="auto">
          <a:xfrm rot="-7282380">
            <a:off x="4419600" y="4419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7" name="Oval 63"/>
          <p:cNvSpPr>
            <a:spLocks noChangeArrowheads="1"/>
          </p:cNvSpPr>
          <p:nvPr/>
        </p:nvSpPr>
        <p:spPr bwMode="auto">
          <a:xfrm rot="-7282380">
            <a:off x="35814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8" name="Oval 64"/>
          <p:cNvSpPr>
            <a:spLocks noChangeArrowheads="1"/>
          </p:cNvSpPr>
          <p:nvPr/>
        </p:nvSpPr>
        <p:spPr bwMode="auto">
          <a:xfrm rot="-7282380">
            <a:off x="3810000" y="4572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89" name="Oval 65"/>
          <p:cNvSpPr>
            <a:spLocks noChangeArrowheads="1"/>
          </p:cNvSpPr>
          <p:nvPr/>
        </p:nvSpPr>
        <p:spPr bwMode="auto">
          <a:xfrm rot="-7282380">
            <a:off x="41910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en-US">
              <a:solidFill>
                <a:schemeClr val="tx2"/>
              </a:solidFill>
            </a:endParaRPr>
          </a:p>
        </p:txBody>
      </p:sp>
      <p:sp>
        <p:nvSpPr>
          <p:cNvPr id="138290" name="Oval 66"/>
          <p:cNvSpPr>
            <a:spLocks noChangeArrowheads="1"/>
          </p:cNvSpPr>
          <p:nvPr/>
        </p:nvSpPr>
        <p:spPr bwMode="auto">
          <a:xfrm rot="-7282380">
            <a:off x="5334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1" name="Oval 67"/>
          <p:cNvSpPr>
            <a:spLocks noChangeArrowheads="1"/>
          </p:cNvSpPr>
          <p:nvPr/>
        </p:nvSpPr>
        <p:spPr bwMode="auto">
          <a:xfrm rot="-7282380">
            <a:off x="4589463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2" name="Oval 68"/>
          <p:cNvSpPr>
            <a:spLocks noChangeArrowheads="1"/>
          </p:cNvSpPr>
          <p:nvPr/>
        </p:nvSpPr>
        <p:spPr bwMode="auto">
          <a:xfrm rot="-7282380">
            <a:off x="45720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3" name="Text Box 69"/>
          <p:cNvSpPr txBox="1">
            <a:spLocks noChangeArrowheads="1"/>
          </p:cNvSpPr>
          <p:nvPr/>
        </p:nvSpPr>
        <p:spPr bwMode="auto">
          <a:xfrm>
            <a:off x="3194050" y="4343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38294" name="Line 70"/>
          <p:cNvSpPr>
            <a:spLocks noChangeShapeType="1"/>
          </p:cNvSpPr>
          <p:nvPr/>
        </p:nvSpPr>
        <p:spPr bwMode="auto">
          <a:xfrm>
            <a:off x="3446463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5" name="Oval 71"/>
          <p:cNvSpPr>
            <a:spLocks noChangeArrowheads="1"/>
          </p:cNvSpPr>
          <p:nvPr/>
        </p:nvSpPr>
        <p:spPr bwMode="auto">
          <a:xfrm rot="-7282380">
            <a:off x="53340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6" name="Text Box 72"/>
          <p:cNvSpPr txBox="1">
            <a:spLocks noChangeArrowheads="1"/>
          </p:cNvSpPr>
          <p:nvPr/>
        </p:nvSpPr>
        <p:spPr bwMode="auto">
          <a:xfrm>
            <a:off x="5708650" y="5867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38297" name="Line 73"/>
          <p:cNvSpPr>
            <a:spLocks noChangeShapeType="1"/>
          </p:cNvSpPr>
          <p:nvPr/>
        </p:nvSpPr>
        <p:spPr bwMode="auto">
          <a:xfrm>
            <a:off x="396875" y="45767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8" name="Line 74"/>
          <p:cNvSpPr>
            <a:spLocks noChangeShapeType="1"/>
          </p:cNvSpPr>
          <p:nvPr/>
        </p:nvSpPr>
        <p:spPr bwMode="auto">
          <a:xfrm flipV="1">
            <a:off x="396875" y="47244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99" name="Oval 75"/>
          <p:cNvSpPr>
            <a:spLocks noChangeArrowheads="1"/>
          </p:cNvSpPr>
          <p:nvPr/>
        </p:nvSpPr>
        <p:spPr bwMode="auto">
          <a:xfrm rot="-7282380">
            <a:off x="4572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0" name="Oval 76"/>
          <p:cNvSpPr>
            <a:spLocks noChangeArrowheads="1"/>
          </p:cNvSpPr>
          <p:nvPr/>
        </p:nvSpPr>
        <p:spPr bwMode="auto">
          <a:xfrm rot="-7282380">
            <a:off x="762000" y="5334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1" name="Oval 77"/>
          <p:cNvSpPr>
            <a:spLocks noChangeArrowheads="1"/>
          </p:cNvSpPr>
          <p:nvPr/>
        </p:nvSpPr>
        <p:spPr bwMode="auto">
          <a:xfrm rot="-7282380">
            <a:off x="2819400" y="4648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2" name="Oval 78"/>
          <p:cNvSpPr>
            <a:spLocks noChangeArrowheads="1"/>
          </p:cNvSpPr>
          <p:nvPr/>
        </p:nvSpPr>
        <p:spPr bwMode="auto">
          <a:xfrm rot="-7282380">
            <a:off x="2438400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3" name="Oval 79"/>
          <p:cNvSpPr>
            <a:spLocks noChangeArrowheads="1"/>
          </p:cNvSpPr>
          <p:nvPr/>
        </p:nvSpPr>
        <p:spPr bwMode="auto">
          <a:xfrm rot="-7282380">
            <a:off x="10668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en-US">
              <a:solidFill>
                <a:schemeClr val="tx2"/>
              </a:solidFill>
            </a:endParaRPr>
          </a:p>
        </p:txBody>
      </p:sp>
      <p:sp>
        <p:nvSpPr>
          <p:cNvPr id="138304" name="Oval 80"/>
          <p:cNvSpPr>
            <a:spLocks noChangeArrowheads="1"/>
          </p:cNvSpPr>
          <p:nvPr/>
        </p:nvSpPr>
        <p:spPr bwMode="auto">
          <a:xfrm rot="-7282380">
            <a:off x="17526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5" name="Oval 81"/>
          <p:cNvSpPr>
            <a:spLocks noChangeArrowheads="1"/>
          </p:cNvSpPr>
          <p:nvPr/>
        </p:nvSpPr>
        <p:spPr bwMode="auto">
          <a:xfrm rot="-7282380">
            <a:off x="14478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6" name="Text Box 82"/>
          <p:cNvSpPr txBox="1">
            <a:spLocks noChangeArrowheads="1"/>
          </p:cNvSpPr>
          <p:nvPr/>
        </p:nvSpPr>
        <p:spPr bwMode="auto">
          <a:xfrm>
            <a:off x="52388" y="4343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38307" name="Line 83"/>
          <p:cNvSpPr>
            <a:spLocks noChangeShapeType="1"/>
          </p:cNvSpPr>
          <p:nvPr/>
        </p:nvSpPr>
        <p:spPr bwMode="auto">
          <a:xfrm>
            <a:off x="381000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8" name="Oval 84"/>
          <p:cNvSpPr>
            <a:spLocks noChangeArrowheads="1"/>
          </p:cNvSpPr>
          <p:nvPr/>
        </p:nvSpPr>
        <p:spPr bwMode="auto">
          <a:xfrm rot="-7282380">
            <a:off x="21336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09" name="Text Box 85"/>
          <p:cNvSpPr txBox="1">
            <a:spLocks noChangeArrowheads="1"/>
          </p:cNvSpPr>
          <p:nvPr/>
        </p:nvSpPr>
        <p:spPr bwMode="auto">
          <a:xfrm>
            <a:off x="2643188" y="5867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38310" name="Text Box 87"/>
          <p:cNvSpPr txBox="1">
            <a:spLocks noChangeArrowheads="1"/>
          </p:cNvSpPr>
          <p:nvPr/>
        </p:nvSpPr>
        <p:spPr bwMode="auto">
          <a:xfrm>
            <a:off x="2590800" y="3581400"/>
            <a:ext cx="915988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r = -1</a:t>
            </a:r>
          </a:p>
        </p:txBody>
      </p:sp>
      <p:sp>
        <p:nvSpPr>
          <p:cNvPr id="138311" name="Text Box 88"/>
          <p:cNvSpPr txBox="1">
            <a:spLocks noChangeArrowheads="1"/>
          </p:cNvSpPr>
          <p:nvPr/>
        </p:nvSpPr>
        <p:spPr bwMode="auto">
          <a:xfrm>
            <a:off x="5551488" y="3590925"/>
            <a:ext cx="1000125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r = -.6</a:t>
            </a:r>
          </a:p>
        </p:txBody>
      </p:sp>
      <p:sp>
        <p:nvSpPr>
          <p:cNvPr id="138312" name="Text Box 90"/>
          <p:cNvSpPr txBox="1">
            <a:spLocks noChangeArrowheads="1"/>
          </p:cNvSpPr>
          <p:nvPr/>
        </p:nvSpPr>
        <p:spPr bwMode="auto">
          <a:xfrm>
            <a:off x="4122738" y="6161088"/>
            <a:ext cx="1076325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r = +.3</a:t>
            </a:r>
          </a:p>
        </p:txBody>
      </p:sp>
      <p:sp>
        <p:nvSpPr>
          <p:cNvPr id="138313" name="Text Box 91"/>
          <p:cNvSpPr txBox="1">
            <a:spLocks noChangeArrowheads="1"/>
          </p:cNvSpPr>
          <p:nvPr/>
        </p:nvSpPr>
        <p:spPr bwMode="auto">
          <a:xfrm>
            <a:off x="1057275" y="6146800"/>
            <a:ext cx="992188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r = +1</a:t>
            </a:r>
          </a:p>
        </p:txBody>
      </p:sp>
      <p:sp>
        <p:nvSpPr>
          <p:cNvPr id="138314" name="Line 92"/>
          <p:cNvSpPr>
            <a:spLocks noChangeShapeType="1"/>
          </p:cNvSpPr>
          <p:nvPr/>
        </p:nvSpPr>
        <p:spPr bwMode="auto">
          <a:xfrm>
            <a:off x="6357938" y="45767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5" name="Oval 95"/>
          <p:cNvSpPr>
            <a:spLocks noChangeArrowheads="1"/>
          </p:cNvSpPr>
          <p:nvPr/>
        </p:nvSpPr>
        <p:spPr bwMode="auto">
          <a:xfrm rot="-7282380">
            <a:off x="85344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6" name="Oval 96"/>
          <p:cNvSpPr>
            <a:spLocks noChangeArrowheads="1"/>
          </p:cNvSpPr>
          <p:nvPr/>
        </p:nvSpPr>
        <p:spPr bwMode="auto">
          <a:xfrm rot="-7282380">
            <a:off x="8001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7" name="Oval 99"/>
          <p:cNvSpPr>
            <a:spLocks noChangeArrowheads="1"/>
          </p:cNvSpPr>
          <p:nvPr/>
        </p:nvSpPr>
        <p:spPr bwMode="auto">
          <a:xfrm rot="-7282380">
            <a:off x="6553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8" name="Oval 100"/>
          <p:cNvSpPr>
            <a:spLocks noChangeArrowheads="1"/>
          </p:cNvSpPr>
          <p:nvPr/>
        </p:nvSpPr>
        <p:spPr bwMode="auto">
          <a:xfrm rot="-7282380">
            <a:off x="6858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19" name="Oval 101"/>
          <p:cNvSpPr>
            <a:spLocks noChangeArrowheads="1"/>
          </p:cNvSpPr>
          <p:nvPr/>
        </p:nvSpPr>
        <p:spPr bwMode="auto">
          <a:xfrm rot="-7282380">
            <a:off x="71628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en-US">
              <a:solidFill>
                <a:schemeClr val="tx2"/>
              </a:solidFill>
            </a:endParaRPr>
          </a:p>
        </p:txBody>
      </p:sp>
      <p:sp>
        <p:nvSpPr>
          <p:cNvPr id="138320" name="Oval 102"/>
          <p:cNvSpPr>
            <a:spLocks noChangeArrowheads="1"/>
          </p:cNvSpPr>
          <p:nvPr/>
        </p:nvSpPr>
        <p:spPr bwMode="auto">
          <a:xfrm rot="-7282380">
            <a:off x="7485063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1" name="Text Box 104"/>
          <p:cNvSpPr txBox="1">
            <a:spLocks noChangeArrowheads="1"/>
          </p:cNvSpPr>
          <p:nvPr/>
        </p:nvSpPr>
        <p:spPr bwMode="auto">
          <a:xfrm>
            <a:off x="6113463" y="41148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38322" name="Line 105"/>
          <p:cNvSpPr>
            <a:spLocks noChangeShapeType="1"/>
          </p:cNvSpPr>
          <p:nvPr/>
        </p:nvSpPr>
        <p:spPr bwMode="auto">
          <a:xfrm>
            <a:off x="6342063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3" name="Text Box 107"/>
          <p:cNvSpPr txBox="1">
            <a:spLocks noChangeArrowheads="1"/>
          </p:cNvSpPr>
          <p:nvPr/>
        </p:nvSpPr>
        <p:spPr bwMode="auto">
          <a:xfrm>
            <a:off x="8604250" y="5867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38324" name="Text Box 109"/>
          <p:cNvSpPr txBox="1">
            <a:spLocks noChangeArrowheads="1"/>
          </p:cNvSpPr>
          <p:nvPr/>
        </p:nvSpPr>
        <p:spPr bwMode="auto">
          <a:xfrm>
            <a:off x="7146925" y="6159500"/>
            <a:ext cx="814388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</a:rPr>
              <a:t>r = 0</a:t>
            </a:r>
          </a:p>
        </p:txBody>
      </p:sp>
      <p:sp>
        <p:nvSpPr>
          <p:cNvPr id="138325" name="Oval 110"/>
          <p:cNvSpPr>
            <a:spLocks noChangeArrowheads="1"/>
          </p:cNvSpPr>
          <p:nvPr/>
        </p:nvSpPr>
        <p:spPr bwMode="auto">
          <a:xfrm rot="-7282380">
            <a:off x="49530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6" name="Oval 111"/>
          <p:cNvSpPr>
            <a:spLocks noChangeArrowheads="1"/>
          </p:cNvSpPr>
          <p:nvPr/>
        </p:nvSpPr>
        <p:spPr bwMode="auto">
          <a:xfrm rot="-7282380">
            <a:off x="43434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327" name="Oval 112"/>
          <p:cNvSpPr>
            <a:spLocks noChangeArrowheads="1"/>
          </p:cNvSpPr>
          <p:nvPr/>
        </p:nvSpPr>
        <p:spPr bwMode="auto">
          <a:xfrm rot="-7282380">
            <a:off x="4724400" y="4495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E23E9C8E-D737-432C-90E3-F9688CE039F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/>
              <a:t>Organizing Numerical Data: </a:t>
            </a:r>
            <a:br>
              <a:rPr lang="en-US" sz="3700"/>
            </a:br>
            <a:r>
              <a:rPr lang="en-US" sz="3700"/>
              <a:t>Frequency Distribution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944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The </a:t>
            </a:r>
            <a:r>
              <a:rPr lang="en-US" sz="2000" b="1">
                <a:latin typeface="Times New Roman" pitchFamily="18" charset="0"/>
              </a:rPr>
              <a:t>frequency distribution </a:t>
            </a:r>
            <a:r>
              <a:rPr lang="en-US" sz="2000">
                <a:latin typeface="Times New Roman" pitchFamily="18" charset="0"/>
              </a:rPr>
              <a:t>is a summary table in which the data are arranged into numerically ordered classes.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You must give attention to selecting the appropriate </a:t>
            </a:r>
            <a:r>
              <a:rPr lang="en-US" sz="2000" i="1">
                <a:latin typeface="Times New Roman" pitchFamily="18" charset="0"/>
              </a:rPr>
              <a:t>number </a:t>
            </a:r>
            <a:r>
              <a:rPr lang="en-US" sz="2000">
                <a:latin typeface="Times New Roman" pitchFamily="18" charset="0"/>
              </a:rPr>
              <a:t>of </a:t>
            </a:r>
            <a:r>
              <a:rPr lang="en-US" sz="2000" b="1">
                <a:latin typeface="Times New Roman" pitchFamily="18" charset="0"/>
              </a:rPr>
              <a:t>class groupings </a:t>
            </a:r>
            <a:r>
              <a:rPr lang="en-US" sz="2000">
                <a:latin typeface="Times New Roman" pitchFamily="18" charset="0"/>
              </a:rPr>
              <a:t>for the table, determining a suitable </a:t>
            </a:r>
            <a:r>
              <a:rPr lang="en-US" sz="2000" i="1">
                <a:latin typeface="Times New Roman" pitchFamily="18" charset="0"/>
              </a:rPr>
              <a:t>width </a:t>
            </a:r>
            <a:r>
              <a:rPr lang="en-US" sz="2000">
                <a:latin typeface="Times New Roman" pitchFamily="18" charset="0"/>
              </a:rPr>
              <a:t>of a class grouping, and establishing the </a:t>
            </a:r>
            <a:r>
              <a:rPr lang="en-US" sz="2000" i="1">
                <a:latin typeface="Times New Roman" pitchFamily="18" charset="0"/>
              </a:rPr>
              <a:t>boundaries </a:t>
            </a:r>
            <a:r>
              <a:rPr lang="en-US" sz="2000">
                <a:latin typeface="Times New Roman" pitchFamily="18" charset="0"/>
              </a:rPr>
              <a:t>of each class grouping to avoid overlapping.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The number of classes depends on the number of values in the data.  With a larger number of values, typically there are more classes.  In general, a frequency distribution should have at least 5 but no more than 15 classes.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To determine the </a:t>
            </a:r>
            <a:r>
              <a:rPr lang="en-US" sz="2000" b="1">
                <a:latin typeface="Times New Roman" pitchFamily="18" charset="0"/>
              </a:rPr>
              <a:t>width of a class interval, </a:t>
            </a:r>
            <a:r>
              <a:rPr lang="en-US" sz="2000">
                <a:latin typeface="Times New Roman" pitchFamily="18" charset="0"/>
              </a:rPr>
              <a:t>you divide the </a:t>
            </a:r>
            <a:r>
              <a:rPr lang="en-US" sz="2000" b="1">
                <a:latin typeface="Times New Roman" pitchFamily="18" charset="0"/>
              </a:rPr>
              <a:t>range </a:t>
            </a:r>
            <a:r>
              <a:rPr lang="en-US" sz="2000">
                <a:latin typeface="Times New Roman" pitchFamily="18" charset="0"/>
              </a:rPr>
              <a:t>(Highest value–Lowest value) of the data by the number of class groupings desired.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001B619A-E8EC-4997-9220-69E19EA4DA9D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828800" algn="l"/>
              </a:tabLst>
            </a:pPr>
            <a:r>
              <a:rPr lang="en-US"/>
              <a:t>Pitfalls in Numerical </a:t>
            </a:r>
            <a:br>
              <a:rPr lang="en-US"/>
            </a:br>
            <a:r>
              <a:rPr lang="en-US"/>
              <a:t>Descriptive Measures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/>
              <a:t>Data analysis is objective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Should report the summary measures that best describe and communicate the important aspects of the data set</a:t>
            </a:r>
          </a:p>
          <a:p>
            <a:pPr lvl="1" eaLnBrk="1" hangingPunct="1">
              <a:lnSpc>
                <a:spcPct val="110000"/>
              </a:lnSpc>
            </a:pPr>
            <a:endParaRPr lang="en-US" sz="1600"/>
          </a:p>
          <a:p>
            <a:pPr eaLnBrk="1" hangingPunct="1">
              <a:lnSpc>
                <a:spcPct val="110000"/>
              </a:lnSpc>
            </a:pPr>
            <a:r>
              <a:rPr lang="en-US"/>
              <a:t>Data interpretation is subjective</a:t>
            </a:r>
          </a:p>
          <a:p>
            <a:pPr lvl="1" eaLnBrk="1" hangingPunct="1">
              <a:lnSpc>
                <a:spcPct val="110000"/>
              </a:lnSpc>
            </a:pPr>
            <a:r>
              <a:rPr lang="en-US"/>
              <a:t>Should be done in fair, neutral and clear manner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45051A0D-A40D-4582-9A00-1200CDF41CA1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pic>
        <p:nvPicPr>
          <p:cNvPr id="161794" name="Picture 2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2857500"/>
          </a:xfrm>
          <a:prstGeom prst="rect">
            <a:avLst/>
          </a:prstGeom>
          <a:noFill/>
        </p:spPr>
      </p:pic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762000" y="47244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BF4E2F99-402E-4490-8059-A2D7E368E6F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/>
              <a:t>Organizing Numerical Data: </a:t>
            </a:r>
            <a:br>
              <a:rPr lang="en-US" sz="3700"/>
            </a:br>
            <a:r>
              <a:rPr lang="en-US" sz="3700"/>
              <a:t>Frequency Distribution 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22513"/>
            <a:ext cx="7696200" cy="2006600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Example: A manufacturer of insulation randomly selects 20 winter days and records the daily high temperature in degrees F.</a:t>
            </a:r>
          </a:p>
          <a:p>
            <a:pPr eaLnBrk="1" hangingPunct="1"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24, 35, 17, 21, 24, 37, 26, 46, 58, 30, 32, 13, 12, 38, 41, 43, 44, 27, 53, 27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AB04550C-A5ED-48A2-8A1B-5A734714181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/>
              <a:t>Organizing Numerical Data: </a:t>
            </a:r>
            <a:br>
              <a:rPr lang="en-US" sz="3700"/>
            </a:br>
            <a:r>
              <a:rPr lang="en-US" sz="3700"/>
              <a:t>Frequency Distribution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Sort raw data in ascending order:</a:t>
            </a:r>
            <a:br>
              <a:rPr lang="en-US" sz="2400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12, 13, 17, 21, 24, 24, 26, 27, 27, 30, 32, 35, 37, 38, 41, 43, 44, 46, 53, 58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Find range: </a:t>
            </a:r>
            <a:r>
              <a:rPr lang="en-US" sz="2400" b="1">
                <a:latin typeface="Times New Roman" pitchFamily="18" charset="0"/>
              </a:rPr>
              <a:t>58 - 12 = 46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Select number of classes: </a:t>
            </a:r>
            <a:r>
              <a:rPr lang="en-US" sz="2400" b="1">
                <a:latin typeface="Times New Roman" pitchFamily="18" charset="0"/>
              </a:rPr>
              <a:t>5 (usually between 5 and 15)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Compute class interval (width): </a:t>
            </a:r>
            <a:r>
              <a:rPr lang="en-US" sz="2400" b="1">
                <a:latin typeface="Times New Roman" pitchFamily="18" charset="0"/>
              </a:rPr>
              <a:t>10 (46/5 then round up)</a:t>
            </a:r>
            <a:endParaRPr lang="en-US" sz="24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Determine class boundaries (limits):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>
                <a:latin typeface="Times New Roman" pitchFamily="18" charset="0"/>
              </a:rPr>
              <a:t>Class 1:  10 to less than 20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>
                <a:latin typeface="Times New Roman" pitchFamily="18" charset="0"/>
              </a:rPr>
              <a:t>Class 2:  20 to less than 30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>
                <a:latin typeface="Times New Roman" pitchFamily="18" charset="0"/>
              </a:rPr>
              <a:t>Class 3:  30 to less than 40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>
                <a:latin typeface="Times New Roman" pitchFamily="18" charset="0"/>
              </a:rPr>
              <a:t>Class 4:  40 to less than 50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>
                <a:latin typeface="Times New Roman" pitchFamily="18" charset="0"/>
              </a:rPr>
              <a:t>Class 5:  50 to less than 60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Compute class midpoints: </a:t>
            </a:r>
            <a:r>
              <a:rPr lang="en-US" sz="2400" b="1">
                <a:latin typeface="Times New Roman" pitchFamily="18" charset="0"/>
              </a:rPr>
              <a:t>15, 25, 35, 45,  55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Count observations &amp; assign to classes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2-</a:t>
            </a:r>
            <a:fld id="{7F554AAF-E223-4E47-ACEA-85AA3FFF321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Footer Placeholder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©2013 Pearson Education, Inc. publishing as Prentice Hall </a:t>
            </a:r>
          </a:p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/>
            <a:r>
              <a:rPr lang="en-US" sz="3200"/>
              <a:t>Organizing Numerical Data: Frequency Distribution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743200"/>
            <a:ext cx="8534400" cy="3733800"/>
            <a:chOff x="192" y="1392"/>
            <a:chExt cx="5376" cy="2352"/>
          </a:xfrm>
        </p:grpSpPr>
        <p:sp>
          <p:nvSpPr>
            <p:cNvPr id="41991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5376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Line 5"/>
            <p:cNvSpPr>
              <a:spLocks noChangeShapeType="1"/>
            </p:cNvSpPr>
            <p:nvPr/>
          </p:nvSpPr>
          <p:spPr bwMode="auto">
            <a:xfrm>
              <a:off x="426" y="2016"/>
              <a:ext cx="37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Line 6"/>
            <p:cNvSpPr>
              <a:spLocks noChangeShapeType="1"/>
            </p:cNvSpPr>
            <p:nvPr/>
          </p:nvSpPr>
          <p:spPr bwMode="auto">
            <a:xfrm>
              <a:off x="206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7"/>
            <p:cNvSpPr>
              <a:spLocks noChangeArrowheads="1"/>
            </p:cNvSpPr>
            <p:nvPr/>
          </p:nvSpPr>
          <p:spPr bwMode="auto">
            <a:xfrm>
              <a:off x="336" y="1580"/>
              <a:ext cx="395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 </a:t>
              </a:r>
              <a:r>
                <a:rPr lang="en-US" sz="2000" b="1"/>
                <a:t>Class                           Midpoints	Frequency</a:t>
              </a:r>
            </a:p>
          </p:txBody>
        </p:sp>
        <p:sp>
          <p:nvSpPr>
            <p:cNvPr id="41995" name="Rectangle 8"/>
            <p:cNvSpPr>
              <a:spLocks noChangeArrowheads="1"/>
            </p:cNvSpPr>
            <p:nvPr/>
          </p:nvSpPr>
          <p:spPr bwMode="auto">
            <a:xfrm>
              <a:off x="236" y="2060"/>
              <a:ext cx="5254" cy="14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15		3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25		6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35		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45		4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55		2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2200" b="1">
                  <a:latin typeface="Times New Roman" pitchFamily="18" charset="0"/>
                </a:rPr>
                <a:t>Total</a:t>
              </a: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	                       		           </a:t>
              </a:r>
              <a:r>
                <a:rPr lang="en-US" sz="2200" b="1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41996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11"/>
            <p:cNvSpPr>
              <a:spLocks noChangeShapeType="1"/>
            </p:cNvSpPr>
            <p:nvPr/>
          </p:nvSpPr>
          <p:spPr bwMode="auto">
            <a:xfrm>
              <a:off x="4128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13"/>
            <p:cNvSpPr>
              <a:spLocks noChangeShapeType="1"/>
            </p:cNvSpPr>
            <p:nvPr/>
          </p:nvSpPr>
          <p:spPr bwMode="auto">
            <a:xfrm>
              <a:off x="384" y="3312"/>
              <a:ext cx="37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8" name="Rectangle 14"/>
          <p:cNvSpPr>
            <a:spLocks noChangeArrowheads="1"/>
          </p:cNvSpPr>
          <p:nvPr/>
        </p:nvSpPr>
        <p:spPr bwMode="auto">
          <a:xfrm>
            <a:off x="304800" y="167640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</TotalTime>
  <Pages>20</Pages>
  <Words>3952</Words>
  <Application>Microsoft Office PowerPoint</Application>
  <PresentationFormat>On-screen Show (4:3)</PresentationFormat>
  <Paragraphs>669</Paragraphs>
  <Slides>61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Wingdings</vt:lpstr>
      <vt:lpstr>Times New Roman</vt:lpstr>
      <vt:lpstr>Arial</vt:lpstr>
      <vt:lpstr>Symbol</vt:lpstr>
      <vt:lpstr>PrenHall1</vt:lpstr>
      <vt:lpstr>Worksheet</vt:lpstr>
      <vt:lpstr>Equation</vt:lpstr>
      <vt:lpstr>PowerPoint Presentation</vt:lpstr>
      <vt:lpstr>Learning Objectives</vt:lpstr>
      <vt:lpstr>Sources of Data</vt:lpstr>
      <vt:lpstr>Tables Used For Organizing  Numerical Data</vt:lpstr>
      <vt:lpstr>Organizing Numerical Data:  Ordered Array</vt:lpstr>
      <vt:lpstr>Organizing Numerical Data:  Frequency Distribution</vt:lpstr>
      <vt:lpstr>Organizing Numerical Data:  Frequency Distribution Example</vt:lpstr>
      <vt:lpstr>Organizing Numerical Data:  Frequency Distribution Example</vt:lpstr>
      <vt:lpstr>Organizing Numerical Data: Frequency Distribution Example</vt:lpstr>
      <vt:lpstr>Organizing Numerical Data: Relative &amp; Percent Frequency Distribution Example</vt:lpstr>
      <vt:lpstr>Organizing Numerical Data: Cumulative Frequency Distribution Example</vt:lpstr>
      <vt:lpstr>Why Use a Frequency Distribution?</vt:lpstr>
      <vt:lpstr>Frequency Distributions: Some Tips</vt:lpstr>
      <vt:lpstr>Visualizing Numerical Data:  The Histogram</vt:lpstr>
      <vt:lpstr>Visualizing Numerical Data:  The Histogram</vt:lpstr>
      <vt:lpstr>Definitions</vt:lpstr>
      <vt:lpstr>Measures of Central Tendency: The Mean</vt:lpstr>
      <vt:lpstr>Measures of Central Tendency: The Mean</vt:lpstr>
      <vt:lpstr>Measures of Central Tendency: The Median</vt:lpstr>
      <vt:lpstr>Measures of Central Tendency: Locating the Median</vt:lpstr>
      <vt:lpstr>Measures of Central Tendency: The Mode</vt:lpstr>
      <vt:lpstr>Measures of Central Tendency: Review Example</vt:lpstr>
      <vt:lpstr>Measures of Central Tendency: Which Measure to Choose?</vt:lpstr>
      <vt:lpstr>Measures of Central Tendency: Summary</vt:lpstr>
      <vt:lpstr>Measures of Variation</vt:lpstr>
      <vt:lpstr>Measures of Variation: The Range</vt:lpstr>
      <vt:lpstr>Measures of Variation: Why The Range Can Be Misleading</vt:lpstr>
      <vt:lpstr>Measures of Variation: The Sample Variance</vt:lpstr>
      <vt:lpstr>Measures of Variation: The Sample Standard Deviation</vt:lpstr>
      <vt:lpstr>Measures of Variation: The Standard Deviation</vt:lpstr>
      <vt:lpstr>Measures of Variation: Sample Standard Deviation Calculation Example</vt:lpstr>
      <vt:lpstr>Measures of Variation: Comparing Standard Deviations</vt:lpstr>
      <vt:lpstr>Measures of Variation: Comparing Standard Deviations</vt:lpstr>
      <vt:lpstr>Measures of Variation: Summary Characteristics</vt:lpstr>
      <vt:lpstr>Measures of Variation: The Coefficient of Variation</vt:lpstr>
      <vt:lpstr>Measures of Variation: Comparing Coefficients of Variation</vt:lpstr>
      <vt:lpstr>Measures of Variation: Comparing Coefficients of Variation</vt:lpstr>
      <vt:lpstr>Locating Extreme Outliers: Z-Score</vt:lpstr>
      <vt:lpstr>Locating Extreme Outliers: Z-Score</vt:lpstr>
      <vt:lpstr>Shape of a Distribution</vt:lpstr>
      <vt:lpstr>Shape of a Distribution (Skewness)</vt:lpstr>
      <vt:lpstr>Quartile Measures</vt:lpstr>
      <vt:lpstr>Quartile Measures: Locating Quartiles</vt:lpstr>
      <vt:lpstr>Quartile Measures: Calculation Rules</vt:lpstr>
      <vt:lpstr>Quartile Measures: Locating Quartiles</vt:lpstr>
      <vt:lpstr>Quartile Measures Calculating The Quartiles:  Example</vt:lpstr>
      <vt:lpstr>Quartile Measures: The Interquartile Range (IQR)</vt:lpstr>
      <vt:lpstr>The Five-Number Summary</vt:lpstr>
      <vt:lpstr>Numerical Descriptive Measures for a Population</vt:lpstr>
      <vt:lpstr>Numerical Descriptive Measures  for a Population:  The mean µ</vt:lpstr>
      <vt:lpstr>Numerical Descriptive Measures For A Population:  The Variance σ2</vt:lpstr>
      <vt:lpstr>Numerical Descriptive Measures For A Population:  The Standard Deviation σ</vt:lpstr>
      <vt:lpstr>PowerPoint Presentation</vt:lpstr>
      <vt:lpstr>PowerPoint Presentation</vt:lpstr>
      <vt:lpstr>The Covariance</vt:lpstr>
      <vt:lpstr>Interpreting Covariance</vt:lpstr>
      <vt:lpstr>Coefficient of Correlation</vt:lpstr>
      <vt:lpstr>Features of the Coefficient of Correlation</vt:lpstr>
      <vt:lpstr>Scatter Plots of  Sample Data with Various Coefficients of Correlation</vt:lpstr>
      <vt:lpstr>Pitfalls in Numerical  Descriptive Measures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3</dc:subject>
  <dc:creator>Dirk Yandell</dc:creator>
  <cp:lastModifiedBy>Leyla Salayeva</cp:lastModifiedBy>
  <cp:revision>159</cp:revision>
  <cp:lastPrinted>1998-11-22T23:37:53Z</cp:lastPrinted>
  <dcterms:created xsi:type="dcterms:W3CDTF">2001-01-16T02:05:37Z</dcterms:created>
  <dcterms:modified xsi:type="dcterms:W3CDTF">2016-10-24T07:37:21Z</dcterms:modified>
</cp:coreProperties>
</file>