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399;L&#399;B&#399;%20Q&#399;BULU%20(fakultl&#601;r%20&#252;zr&#601;%202014-2015%20t&#601;dris%20ili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399;L&#399;B&#399;%20Q&#399;BULU%20(fakultl&#601;r%20&#252;zr&#601;%202014-2015%20t&#601;dris%20ili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399;L&#399;B&#399;%20Q&#399;BULU%20(fakultl&#601;r%20&#252;zr&#601;%202014-2015%20t&#601;dris%20ili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399;L&#399;B&#399;%20Q&#399;BULU%20(fakultl&#601;r%20&#252;zr&#601;%202014-2015%20t&#601;dris%20ili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399;L&#399;B&#399;%20Q&#399;BULU%20(fakultl&#601;r%20&#252;zr&#601;%202014-2015%20t&#601;dris%20ili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T&#399;L&#399;B&#399;%20Q&#399;BULU%20(fakultl&#601;r%20&#252;zr&#601;%202014-2015%20t&#601;dris%20ili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2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Student Admission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 of Engineering and Applied Science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833722173617222"/>
          <c:y val="2.421564788471906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Sheet1!$B$46</c:f>
              <c:strCache>
                <c:ptCount val="1"/>
                <c:pt idx="0">
                  <c:v>Mühəndislik və tətbiqi elmlər</c:v>
                </c:pt>
              </c:strCache>
            </c:strRef>
          </c:tx>
          <c:dLbls>
            <c:dLbl>
              <c:idx val="0"/>
              <c:layout>
                <c:manualLayout>
                  <c:x val="-9.7088922912413764E-2"/>
                  <c:y val="-0.2523705593883998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Bachelor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82%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481736657917737"/>
                  <c:y val="0.1732939018689040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Master</a:t>
                    </a:r>
                    <a:r>
                      <a:rPr lang="en-US" dirty="0"/>
                      <a:t>
11%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2644478467969446E-2"/>
                  <c:y val="0.122434974398495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Doctor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Sheet1!$C$45:$E$45</c:f>
              <c:strCache>
                <c:ptCount val="3"/>
                <c:pt idx="0">
                  <c:v>Bakalavr</c:v>
                </c:pt>
                <c:pt idx="1">
                  <c:v>Magistr</c:v>
                </c:pt>
                <c:pt idx="2">
                  <c:v>Doktor</c:v>
                </c:pt>
              </c:strCache>
            </c:strRef>
          </c:cat>
          <c:val>
            <c:numRef>
              <c:f>Sheet1!$C$46:$E$46</c:f>
              <c:numCache>
                <c:formatCode>_-* #,##0.0_р_._-;\-* #,##0.0_р_._-;_-* "-"??_р_._-;_-@_-</c:formatCode>
                <c:ptCount val="3"/>
                <c:pt idx="0">
                  <c:v>85.046728971962622</c:v>
                </c:pt>
                <c:pt idx="1">
                  <c:v>11.214953271028037</c:v>
                </c:pt>
                <c:pt idx="2">
                  <c:v>3.7383177570093578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lang="ru-RU"/>
            </a:pPr>
            <a:r>
              <a:rPr lang="en-US" sz="3200" b="1" i="0" baseline="0" dirty="0" smtClean="0">
                <a:latin typeface="Times New Roman" pitchFamily="18" charset="0"/>
                <a:cs typeface="Times New Roman" pitchFamily="18" charset="0"/>
              </a:rPr>
              <a:t>Student Admission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 lang="ru-RU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of Economics and Management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Sheet1!$B$62</c:f>
              <c:strCache>
                <c:ptCount val="1"/>
                <c:pt idx="0">
                  <c:v>İqtisadiyyat və menecment</c:v>
                </c:pt>
              </c:strCache>
            </c:strRef>
          </c:tx>
          <c:dLbls>
            <c:dLbl>
              <c:idx val="0"/>
              <c:layout>
                <c:manualLayout>
                  <c:x val="-0.18977641683678467"/>
                  <c:y val="-3.57444265709660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Bachelor</a:t>
                    </a:r>
                    <a:r>
                      <a:rPr lang="en-US" dirty="0"/>
                      <a:t>
57%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855776708466998"/>
                  <c:y val="7.07277796944919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Master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40%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776538349372997E-2"/>
                  <c:y val="0.130643008611515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Doctor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Sheet1!$C$61:$E$61</c:f>
              <c:strCache>
                <c:ptCount val="3"/>
                <c:pt idx="0">
                  <c:v>Bakalavr</c:v>
                </c:pt>
                <c:pt idx="1">
                  <c:v>Magistr</c:v>
                </c:pt>
                <c:pt idx="2">
                  <c:v>Doktor</c:v>
                </c:pt>
              </c:strCache>
            </c:strRef>
          </c:cat>
          <c:val>
            <c:numRef>
              <c:f>Sheet1!$C$62:$E$62</c:f>
              <c:numCache>
                <c:formatCode>_-* #,##0.0_р_._-;\-* #,##0.0_р_._-;_-* "-"??_р_._-;_-@_-</c:formatCode>
                <c:ptCount val="3"/>
                <c:pt idx="0">
                  <c:v>57.024793388429913</c:v>
                </c:pt>
                <c:pt idx="1">
                  <c:v>40.495867768595041</c:v>
                </c:pt>
                <c:pt idx="2">
                  <c:v>2.4793388429752072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Student Admission</a:t>
            </a:r>
            <a:endParaRPr lang="az-Latn-AZ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 of Humanities and Social Sciences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603006221444538"/>
          <c:y val="2.372670898350507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Sheet1!$B$78</c:f>
              <c:strCache>
                <c:ptCount val="1"/>
                <c:pt idx="0">
                  <c:v>Humanitar və sosial elmlər</c:v>
                </c:pt>
              </c:strCache>
            </c:strRef>
          </c:tx>
          <c:dLbls>
            <c:dLbl>
              <c:idx val="0"/>
              <c:layout>
                <c:manualLayout>
                  <c:x val="-0.12283014970350964"/>
                  <c:y val="-0.2259084388314844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Bachelor</a:t>
                    </a:r>
                    <a:r>
                      <a:rPr lang="en-US" dirty="0"/>
                      <a:t>
82%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1537012734519529E-2"/>
                  <c:y val="0.1225349394345920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Master</a:t>
                    </a:r>
                    <a:r>
                      <a:rPr lang="en-US" dirty="0"/>
                      <a:t>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1094403130164322E-2"/>
                  <c:y val="0.1397665342269703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Doctor</a:t>
                    </a:r>
                    <a:r>
                      <a:rPr lang="en-US" dirty="0"/>
                      <a:t>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Sheet1!$C$77:$E$77</c:f>
              <c:strCache>
                <c:ptCount val="3"/>
                <c:pt idx="0">
                  <c:v>Bakalavr</c:v>
                </c:pt>
                <c:pt idx="1">
                  <c:v>Magistr</c:v>
                </c:pt>
                <c:pt idx="2">
                  <c:v>Doktor</c:v>
                </c:pt>
              </c:strCache>
            </c:strRef>
          </c:cat>
          <c:val>
            <c:numRef>
              <c:f>Sheet1!$C$78:$E$78</c:f>
              <c:numCache>
                <c:formatCode>_-* #,##0.0_р_._-;\-* #,##0.0_р_._-;_-* "-"??_р_._-;_-@_-</c:formatCode>
                <c:ptCount val="3"/>
                <c:pt idx="0">
                  <c:v>81.818181818181472</c:v>
                </c:pt>
                <c:pt idx="1">
                  <c:v>9.0909090909091006</c:v>
                </c:pt>
                <c:pt idx="2">
                  <c:v>9.0909090909091006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Student Admission</a:t>
            </a:r>
            <a:endParaRPr lang="az-Latn-AZ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 of Education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6190580344123646"/>
          <c:y val="2.274281404050067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Sheet1!$B$94</c:f>
              <c:strCache>
                <c:ptCount val="1"/>
                <c:pt idx="0">
                  <c:v>Təhsil</c:v>
                </c:pt>
              </c:strCache>
            </c:strRef>
          </c:tx>
          <c:dLbls>
            <c:dLbl>
              <c:idx val="0"/>
              <c:layout>
                <c:manualLayout>
                  <c:x val="-1.8156654029357441E-2"/>
                  <c:y val="-0.230492752899680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Bachelor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96%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9486986001749791E-2"/>
                  <c:y val="2.09153720649784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Master</a:t>
                    </a:r>
                    <a:r>
                      <a:rPr lang="en-US" dirty="0"/>
                      <a:t>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751725478759424E-2"/>
                  <c:y val="0.1527964046436494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Doctor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Sheet1!$C$93:$E$93</c:f>
              <c:strCache>
                <c:ptCount val="3"/>
                <c:pt idx="0">
                  <c:v>Bakalavr</c:v>
                </c:pt>
                <c:pt idx="1">
                  <c:v>Magistr</c:v>
                </c:pt>
                <c:pt idx="2">
                  <c:v>Doktor</c:v>
                </c:pt>
              </c:strCache>
            </c:strRef>
          </c:cat>
          <c:val>
            <c:numRef>
              <c:f>Sheet1!$C$94:$E$94</c:f>
              <c:numCache>
                <c:formatCode>_-* #,##0.0_р_._-;\-* #,##0.0_р_._-;_-* "-"??_р_._-;_-@_-</c:formatCode>
                <c:ptCount val="3"/>
                <c:pt idx="0">
                  <c:v>93.28358208955224</c:v>
                </c:pt>
                <c:pt idx="1">
                  <c:v>0.74626865671641784</c:v>
                </c:pt>
                <c:pt idx="2">
                  <c:v>5.9701492537313534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i="0" baseline="0" dirty="0" smtClean="0">
                <a:latin typeface="Times New Roman" pitchFamily="18" charset="0"/>
                <a:cs typeface="Times New Roman" pitchFamily="18" charset="0"/>
              </a:rPr>
              <a:t>Student Admission</a:t>
            </a:r>
            <a:endParaRPr lang="en-US" sz="3200" b="1" i="0" u="none" strike="noStrike" baseline="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z-Latn-AZ" sz="24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By University</a:t>
            </a:r>
            <a:r>
              <a:rPr lang="az-Latn-AZ" sz="24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i="0" u="none" strike="noStrike" baseline="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 dirty="0"/>
              <a:t>  </a:t>
            </a:r>
            <a:endParaRPr lang="en-US" dirty="0"/>
          </a:p>
        </c:rich>
      </c:tx>
      <c:layout>
        <c:manualLayout>
          <c:xMode val="edge"/>
          <c:yMode val="edge"/>
          <c:x val="0.30740176651144391"/>
          <c:y val="6.446865125305474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Sheet1!$A$24</c:f>
              <c:strCache>
                <c:ptCount val="1"/>
                <c:pt idx="0">
                  <c:v>Universitet üzrə</c:v>
                </c:pt>
              </c:strCache>
            </c:strRef>
          </c:tx>
          <c:dLbls>
            <c:dLbl>
              <c:idx val="0"/>
              <c:layout>
                <c:manualLayout>
                  <c:x val="-0.12746330319821167"/>
                  <c:y val="-0.1864878215406905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Bachelor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79%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7961504811898489E-2"/>
                  <c:y val="0.1371865280582693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Master</a:t>
                    </a:r>
                    <a:r>
                      <a:rPr lang="en-US" dirty="0"/>
                      <a:t>
15%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731211017977757E-2"/>
                  <c:y val="0.1154515659635811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Doctor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Sheet1!$B$23:$D$23</c:f>
              <c:strCache>
                <c:ptCount val="3"/>
                <c:pt idx="0">
                  <c:v>Bakalavr</c:v>
                </c:pt>
                <c:pt idx="1">
                  <c:v>Magistr</c:v>
                </c:pt>
                <c:pt idx="2">
                  <c:v>Doktor</c:v>
                </c:pt>
              </c:strCache>
            </c:strRef>
          </c:cat>
          <c:val>
            <c:numRef>
              <c:f>Sheet1!$B$24:$D$24</c:f>
              <c:numCache>
                <c:formatCode>_-* #,##0.0_р_._-;\-* #,##0.0_р_._-;_-* "-"??_р_._-;_-@_-</c:formatCode>
                <c:ptCount val="3"/>
                <c:pt idx="0">
                  <c:v>79.554655870445345</c:v>
                </c:pt>
                <c:pt idx="1">
                  <c:v>14.979757085020267</c:v>
                </c:pt>
                <c:pt idx="2">
                  <c:v>5.4655870445344075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3200" b="1" i="0" u="none" strike="noStrike" baseline="0" dirty="0">
                <a:latin typeface="Times New Roman" pitchFamily="18" charset="0"/>
                <a:cs typeface="Times New Roman" pitchFamily="18" charset="0"/>
              </a:rPr>
              <a:t>Student Admission  </a:t>
            </a:r>
            <a:r>
              <a:rPr lang="en-US" sz="32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(%)</a:t>
            </a:r>
            <a:r>
              <a:rPr lang="en-US" sz="1800" b="1" i="0" u="none" strike="noStrike" baseline="0" dirty="0"/>
              <a:t/>
            </a:r>
            <a:br>
              <a:rPr lang="en-US" sz="1800" b="1" i="0" u="none" strike="noStrike" baseline="0" dirty="0"/>
            </a:br>
            <a:r>
              <a:rPr lang="en-US" sz="2400" b="1" i="0" u="none" strike="noStrike" baseline="0" dirty="0">
                <a:latin typeface="Times New Roman" pitchFamily="18" charset="0"/>
                <a:cs typeface="Times New Roman" pitchFamily="18" charset="0"/>
              </a:rPr>
              <a:t>By schools</a:t>
            </a:r>
            <a:r>
              <a:rPr lang="ru-RU" sz="2400" b="1" i="0" u="none" strike="noStrike" baseline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0" u="none" strike="noStrike" baseline="0" dirty="0">
                <a:latin typeface="Times New Roman" pitchFamily="18" charset="0"/>
                <a:cs typeface="Times New Roman" pitchFamily="18" charset="0"/>
              </a:rPr>
            </a:br>
            <a:r>
              <a:rPr lang="az-Latn-AZ" sz="2400" b="1" i="0" u="none" strike="noStrike" baseline="0" dirty="0">
                <a:latin typeface="Times New Roman" pitchFamily="18" charset="0"/>
                <a:cs typeface="Times New Roman" pitchFamily="18" charset="0"/>
              </a:rPr>
              <a:t>(2014-2015</a:t>
            </a:r>
            <a:r>
              <a:rPr lang="en-US" sz="2400" b="1" i="0" u="none" strike="noStrike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i="0" u="none" strike="noStrike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0" u="none" strike="noStrike" baseline="0" dirty="0">
                <a:latin typeface="Times New Roman" pitchFamily="18" charset="0"/>
                <a:cs typeface="Times New Roman" pitchFamily="18" charset="0"/>
              </a:rPr>
              <a:t>academic year)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7857247010790392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Sheet1!$C$138</c:f>
              <c:strCache>
                <c:ptCount val="1"/>
                <c:pt idx="0">
                  <c:v>Bachelor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96,2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Sheet1!$B$139:$B$142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Sheet1!$C$139:$C$142</c:f>
              <c:numCache>
                <c:formatCode>General</c:formatCode>
                <c:ptCount val="4"/>
                <c:pt idx="0">
                  <c:v>85</c:v>
                </c:pt>
                <c:pt idx="1">
                  <c:v>57</c:v>
                </c:pt>
                <c:pt idx="2">
                  <c:v>81.8</c:v>
                </c:pt>
                <c:pt idx="3">
                  <c:v>93.3</c:v>
                </c:pt>
              </c:numCache>
            </c:numRef>
          </c:val>
        </c:ser>
        <c:ser>
          <c:idx val="1"/>
          <c:order val="1"/>
          <c:tx>
            <c:strRef>
              <c:f>Sheet1!$D$138</c:f>
              <c:strCache>
                <c:ptCount val="1"/>
                <c:pt idx="0">
                  <c:v>Master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Sheet1!$B$139:$B$142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Sheet1!$D$139:$D$142</c:f>
              <c:numCache>
                <c:formatCode>General</c:formatCode>
                <c:ptCount val="4"/>
                <c:pt idx="0">
                  <c:v>11.2</c:v>
                </c:pt>
                <c:pt idx="1">
                  <c:v>40.5</c:v>
                </c:pt>
                <c:pt idx="2">
                  <c:v>9.1</c:v>
                </c:pt>
                <c:pt idx="3">
                  <c:v>0.70000000000000062</c:v>
                </c:pt>
              </c:numCache>
            </c:numRef>
          </c:val>
        </c:ser>
        <c:ser>
          <c:idx val="2"/>
          <c:order val="2"/>
          <c:tx>
            <c:strRef>
              <c:f>Sheet1!$E$138</c:f>
              <c:strCache>
                <c:ptCount val="1"/>
                <c:pt idx="0">
                  <c:v>Doctor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7,2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Sheet1!$B$139:$B$142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Sheet1!$E$139:$E$142</c:f>
              <c:numCache>
                <c:formatCode>General</c:formatCode>
                <c:ptCount val="4"/>
                <c:pt idx="0">
                  <c:v>3.7</c:v>
                </c:pt>
                <c:pt idx="1">
                  <c:v>2.5</c:v>
                </c:pt>
                <c:pt idx="2">
                  <c:v>9.1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107320"/>
        <c:axId val="244105752"/>
      </c:barChart>
      <c:catAx>
        <c:axId val="244107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4105752"/>
        <c:crosses val="autoZero"/>
        <c:auto val="1"/>
        <c:lblAlgn val="ctr"/>
        <c:lblOffset val="100"/>
        <c:noMultiLvlLbl val="0"/>
      </c:catAx>
      <c:valAx>
        <c:axId val="244105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410732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3440-2C03-4EAF-97FB-286F0F4280BF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9EC59-3F37-4CEB-8A76-ED278EDC5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STUDENT ADMISSION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 schools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(2014-2015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academic year)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Student Admission  (in %)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By schools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(2014-2015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academic year)</a:t>
            </a:r>
            <a:endParaRPr lang="ru-RU" dirty="0"/>
          </a:p>
        </p:txBody>
      </p:sp>
      <p:graphicFrame>
        <p:nvGraphicFramePr>
          <p:cNvPr id="2050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495300" y="1916113"/>
          <a:ext cx="85090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6717361" imgH="2790638" progId="Word.Document.12">
                  <p:embed/>
                </p:oleObj>
              </mc:Choice>
              <mc:Fallback>
                <p:oleObj name="Document" r:id="rId4" imgW="6717361" imgH="2790638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916113"/>
                        <a:ext cx="8509000" cy="353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357166"/>
          <a:ext cx="871543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357166"/>
          <a:ext cx="8715436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686800" cy="609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0"/>
          <a:ext cx="8643998" cy="650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22960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Document</vt:lpstr>
      <vt:lpstr>STUDENT ADMISSION</vt:lpstr>
      <vt:lpstr>Student Admission  (in %) By schools (2014-2015  academic year)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ADMISSION</dc:title>
  <dc:creator>grasulova</dc:creator>
  <cp:lastModifiedBy>Gunel</cp:lastModifiedBy>
  <cp:revision>29</cp:revision>
  <dcterms:created xsi:type="dcterms:W3CDTF">2015-02-11T06:13:32Z</dcterms:created>
  <dcterms:modified xsi:type="dcterms:W3CDTF">2016-05-04T07:04:11Z</dcterms:modified>
</cp:coreProperties>
</file>