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Akademik%20yuk%20%20(%25%20fakult&#601;l&#601;r%20&#252;zr&#601;%20&#252;mumi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Akademik%20yuk%20%20(%25%20fakult&#601;l&#601;r%20&#252;zr&#601;%20&#252;mumi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Akademik%20yuk%20%20(%25%20fakult&#601;l&#601;r%20&#252;zr&#601;%20&#252;mumi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Akademik%20yuk%20%20(%25%20fakult&#601;l&#601;r%20&#252;zr&#601;%20&#252;mumi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dirty="0"/>
              <a:t>The number of students in the </a:t>
            </a:r>
            <a:r>
              <a:rPr lang="en-US" dirty="0" smtClean="0"/>
              <a:t>school</a:t>
            </a:r>
            <a:r>
              <a:rPr lang="az-Latn-AZ" dirty="0" smtClean="0"/>
              <a:t>s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Sheet1!$F$39</c:f>
              <c:strCache>
                <c:ptCount val="1"/>
                <c:pt idx="0">
                  <c:v>The number of students in the school</c:v>
                </c:pt>
              </c:strCache>
            </c:strRef>
          </c:tx>
          <c:dLbls>
            <c:dLbl>
              <c:idx val="0"/>
              <c:layout>
                <c:manualLayout>
                  <c:x val="-0.10214566929133859"/>
                  <c:y val="0.168342437621764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4322749586857239"/>
                  <c:y val="-5.61508704380434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858486439195159E-2"/>
                  <c:y val="-0.135536532707094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502551764362784E-2"/>
                  <c:y val="0.1295379127602219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Sheet1!$B$40:$B$43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Sheet1!$F$40:$F$43</c:f>
              <c:numCache>
                <c:formatCode>General</c:formatCode>
                <c:ptCount val="4"/>
                <c:pt idx="0">
                  <c:v>15.8</c:v>
                </c:pt>
                <c:pt idx="1">
                  <c:v>32.5</c:v>
                </c:pt>
                <c:pt idx="2">
                  <c:v>27.9</c:v>
                </c:pt>
                <c:pt idx="3">
                  <c:v>23.9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6.9987727228541116E-2"/>
          <c:y val="8.9087040510652901E-2"/>
          <c:w val="0.86619738504909105"/>
          <c:h val="9.5341250249084714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lang="ru-RU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Sheet1!$C$48</c:f>
              <c:strCache>
                <c:ptCount val="1"/>
                <c:pt idx="0">
                  <c:v>The number of subjects taught in groups</c:v>
                </c:pt>
              </c:strCache>
            </c:strRef>
          </c:tx>
          <c:dLbls>
            <c:dLbl>
              <c:idx val="0"/>
              <c:layout>
                <c:manualLayout>
                  <c:x val="-7.4533148634198507E-2"/>
                  <c:y val="0.1280719259664463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188672596480949"/>
                  <c:y val="-5.9774941168439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427311169437145"/>
                  <c:y val="-0.176168947946062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618073782443861"/>
                  <c:y val="9.9761685390113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Sheet1!$B$49:$B$52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Sheet1!$C$49:$C$52</c:f>
              <c:numCache>
                <c:formatCode>General</c:formatCode>
                <c:ptCount val="4"/>
                <c:pt idx="0">
                  <c:v>18.8</c:v>
                </c:pt>
                <c:pt idx="1">
                  <c:v>25.1</c:v>
                </c:pt>
                <c:pt idx="2">
                  <c:v>30.2</c:v>
                </c:pt>
                <c:pt idx="3">
                  <c:v>25.9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3.1407480314960635E-2"/>
          <c:y val="8.5083128577589567E-2"/>
          <c:w val="0.90940726159230056"/>
          <c:h val="9.1056250237890157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390043258481647"/>
          <c:y val="2.5629610108336226E-2"/>
        </c:manualLayout>
      </c:layout>
      <c:overlay val="0"/>
      <c:txPr>
        <a:bodyPr/>
        <a:lstStyle/>
        <a:p>
          <a:pPr>
            <a:defRPr lang="ru-RU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Sheet1!$B$74</c:f>
              <c:strCache>
                <c:ptCount val="1"/>
                <c:pt idx="0">
                  <c:v>Total number of students in subject groups</c:v>
                </c:pt>
              </c:strCache>
            </c:strRef>
          </c:tx>
          <c:dLbls>
            <c:dLbl>
              <c:idx val="0"/>
              <c:layout>
                <c:manualLayout>
                  <c:x val="-8.667152717021484E-2"/>
                  <c:y val="0.143357274420475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040913288616701"/>
                  <c:y val="-7.63739342844477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693970545348529"/>
                  <c:y val="-0.1454232863256708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550603917565859"/>
                  <c:y val="0.109377180463788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Sheet1!$A$75:$A$78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Sheet1!$B$75:$B$78</c:f>
              <c:numCache>
                <c:formatCode>General</c:formatCode>
                <c:ptCount val="4"/>
                <c:pt idx="0">
                  <c:v>17.5</c:v>
                </c:pt>
                <c:pt idx="1">
                  <c:v>27</c:v>
                </c:pt>
                <c:pt idx="2">
                  <c:v>31.3</c:v>
                </c:pt>
                <c:pt idx="3">
                  <c:v>24.3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4.6839579080392706E-2"/>
          <c:y val="0.13231965571655538"/>
          <c:w val="0.9310121998639036"/>
          <c:h val="9.7927340455385328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total academic load by schools (%)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Sheet1!$D$39</c:f>
              <c:strCache>
                <c:ptCount val="1"/>
                <c:pt idx="0">
                  <c:v>The number of subjects taught in groups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Sheet1!$B$40:$B$43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Sheet1!$D$40:$D$43</c:f>
              <c:numCache>
                <c:formatCode>General</c:formatCode>
                <c:ptCount val="4"/>
                <c:pt idx="0">
                  <c:v>18.8</c:v>
                </c:pt>
                <c:pt idx="1">
                  <c:v>25.1</c:v>
                </c:pt>
                <c:pt idx="2">
                  <c:v>30.2</c:v>
                </c:pt>
                <c:pt idx="3">
                  <c:v>25.9</c:v>
                </c:pt>
              </c:numCache>
            </c:numRef>
          </c:val>
        </c:ser>
        <c:ser>
          <c:idx val="2"/>
          <c:order val="1"/>
          <c:tx>
            <c:strRef>
              <c:f>Sheet1!$E$39</c:f>
              <c:strCache>
                <c:ptCount val="1"/>
                <c:pt idx="0">
                  <c:v>Total number of students in subject groups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Sheet1!$B$40:$B$43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Sheet1!$E$40:$E$43</c:f>
              <c:numCache>
                <c:formatCode>General</c:formatCode>
                <c:ptCount val="4"/>
                <c:pt idx="0">
                  <c:v>17.5</c:v>
                </c:pt>
                <c:pt idx="1">
                  <c:v>27</c:v>
                </c:pt>
                <c:pt idx="2">
                  <c:v>31.3</c:v>
                </c:pt>
                <c:pt idx="3">
                  <c:v>24.3</c:v>
                </c:pt>
              </c:numCache>
            </c:numRef>
          </c:val>
        </c:ser>
        <c:ser>
          <c:idx val="3"/>
          <c:order val="2"/>
          <c:tx>
            <c:strRef>
              <c:f>Sheet1!$F$39</c:f>
              <c:strCache>
                <c:ptCount val="1"/>
                <c:pt idx="0">
                  <c:v>The number of students in the school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Sheet1!$B$40:$B$43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Sheet1!$F$40:$F$43</c:f>
              <c:numCache>
                <c:formatCode>General</c:formatCode>
                <c:ptCount val="4"/>
                <c:pt idx="0">
                  <c:v>15.8</c:v>
                </c:pt>
                <c:pt idx="1">
                  <c:v>32.5</c:v>
                </c:pt>
                <c:pt idx="2">
                  <c:v>27.9</c:v>
                </c:pt>
                <c:pt idx="3">
                  <c:v>23.9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160600"/>
        <c:axId val="210161384"/>
      </c:barChart>
      <c:catAx>
        <c:axId val="210160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0161384"/>
        <c:crosses val="autoZero"/>
        <c:auto val="1"/>
        <c:lblAlgn val="ctr"/>
        <c:lblOffset val="100"/>
        <c:noMultiLvlLbl val="0"/>
      </c:catAx>
      <c:valAx>
        <c:axId val="210161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160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373529697676679E-2"/>
          <c:y val="8.6049982311425799E-2"/>
          <c:w val="0.95542578011081969"/>
          <c:h val="9.2090980354229746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26A8-9B78-4652-8B34-CE6E94A8D83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184B-2D7E-4A00-9E8D-0A183117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LOAD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(Fall 2014)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cademic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oad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(in %)</a:t>
            </a:r>
            <a:b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4294967295"/>
          </p:nvPr>
        </p:nvGraphicFramePr>
        <p:xfrm>
          <a:off x="-142908" y="1214422"/>
          <a:ext cx="9553576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7711388" imgH="4086137" progId="Word.Document.12">
                  <p:embed/>
                </p:oleObj>
              </mc:Choice>
              <mc:Fallback>
                <p:oleObj name="Document" r:id="rId4" imgW="7711388" imgH="4086137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908" y="1214422"/>
                        <a:ext cx="9553576" cy="506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85728"/>
          <a:ext cx="892971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643998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22960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ACADEMIC LOAD</vt:lpstr>
      <vt:lpstr>Academic Load  (in %) By schools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grasulova</dc:creator>
  <cp:lastModifiedBy>Gunel</cp:lastModifiedBy>
  <cp:revision>30</cp:revision>
  <dcterms:created xsi:type="dcterms:W3CDTF">2015-01-09T11:05:52Z</dcterms:created>
  <dcterms:modified xsi:type="dcterms:W3CDTF">2016-05-04T07:02:25Z</dcterms:modified>
</cp:coreProperties>
</file>