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asulova\Desktop\evalution%20fall%202014\fakulteler%20payiz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asulova\Desktop\evalution%20fall%202014\fakulteler%20payiz%20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asulova\Desktop\evalution%20fall%202014\fakulteler%20payiz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asulova\Desktop\evalution%20fall%202014\fakulteler%20payiz%20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rasulova\Desktop\evalution%20fall%202014\fakulteler%20payiz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ru-RU">
                <a:latin typeface="Times New Roman" pitchFamily="18" charset="0"/>
                <a:cs typeface="Times New Roman" pitchFamily="18" charset="0"/>
              </a:defRPr>
            </a:pPr>
            <a:r>
              <a:rPr lang="en-US" sz="2800" b="1" i="0" u="none" strike="noStrike" baseline="0" dirty="0">
                <a:latin typeface="Times New Roman" pitchFamily="18" charset="0"/>
                <a:cs typeface="Times New Roman" pitchFamily="18" charset="0"/>
              </a:rPr>
              <a:t>Final </a:t>
            </a:r>
            <a:r>
              <a:rPr lang="en-US" sz="2800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Asses</a:t>
            </a:r>
            <a:r>
              <a:rPr lang="az-Latn-AZ" sz="2800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i="0" u="none" strike="noStrike" baseline="0" dirty="0" err="1" smtClean="0">
                <a:latin typeface="Times New Roman" pitchFamily="18" charset="0"/>
                <a:cs typeface="Times New Roman" pitchFamily="18" charset="0"/>
              </a:rPr>
              <a:t>ment</a:t>
            </a:r>
            <a:r>
              <a:rPr lang="en-US" sz="2800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u="none" strike="noStrike" baseline="0" dirty="0">
                <a:latin typeface="Times New Roman" pitchFamily="18" charset="0"/>
                <a:cs typeface="Times New Roman" pitchFamily="18" charset="0"/>
              </a:rPr>
              <a:t>of Students  </a:t>
            </a:r>
            <a:r>
              <a:rPr lang="en-US" sz="2800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(%)</a:t>
            </a:r>
            <a:r>
              <a:rPr lang="en-US" sz="1800" b="1" i="0" u="none" strike="noStrike" baseline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0" u="none" strike="noStrike" baseline="0" dirty="0">
                <a:latin typeface="Times New Roman" pitchFamily="18" charset="0"/>
                <a:cs typeface="Times New Roman" pitchFamily="18" charset="0"/>
              </a:rPr>
            </a:br>
            <a:r>
              <a:rPr lang="az-Latn-AZ" sz="2400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By Schools</a:t>
            </a:r>
            <a:r>
              <a:rPr lang="az-Latn-AZ" sz="2400" b="1" i="0" u="none" strike="noStrike" baseline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'umumi fakulteler'!$C$211:$C$212</c:f>
              <c:strCache>
                <c:ptCount val="1"/>
                <c:pt idx="0">
                  <c:v>“A” 90-100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fakulteler'!$B$213:$B$216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fakulteler'!$C$213:$C$216</c:f>
              <c:numCache>
                <c:formatCode>General</c:formatCode>
                <c:ptCount val="4"/>
                <c:pt idx="0">
                  <c:v>12.4</c:v>
                </c:pt>
                <c:pt idx="1">
                  <c:v>10.1</c:v>
                </c:pt>
                <c:pt idx="2">
                  <c:v>16.7</c:v>
                </c:pt>
                <c:pt idx="3">
                  <c:v>9.7000000000000011</c:v>
                </c:pt>
              </c:numCache>
            </c:numRef>
          </c:val>
        </c:ser>
        <c:ser>
          <c:idx val="1"/>
          <c:order val="1"/>
          <c:tx>
            <c:strRef>
              <c:f>'umumi fakulteler'!$D$211:$D$212</c:f>
              <c:strCache>
                <c:ptCount val="1"/>
                <c:pt idx="0">
                  <c:v>“B” 80-89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fakulteler'!$B$213:$B$216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fakulteler'!$D$213:$D$216</c:f>
              <c:numCache>
                <c:formatCode>General</c:formatCode>
                <c:ptCount val="4"/>
                <c:pt idx="0">
                  <c:v>15.4</c:v>
                </c:pt>
                <c:pt idx="1">
                  <c:v>18.100000000000001</c:v>
                </c:pt>
                <c:pt idx="2">
                  <c:v>17.3</c:v>
                </c:pt>
                <c:pt idx="3">
                  <c:v>19.2</c:v>
                </c:pt>
              </c:numCache>
            </c:numRef>
          </c:val>
        </c:ser>
        <c:ser>
          <c:idx val="2"/>
          <c:order val="2"/>
          <c:tx>
            <c:strRef>
              <c:f>'umumi fakulteler'!$E$211:$E$212</c:f>
              <c:strCache>
                <c:ptCount val="1"/>
                <c:pt idx="0">
                  <c:v>“C” 70-79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fakulteler'!$B$213:$B$216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fakulteler'!$E$213:$E$216</c:f>
              <c:numCache>
                <c:formatCode>General</c:formatCode>
                <c:ptCount val="4"/>
                <c:pt idx="0">
                  <c:v>18.7</c:v>
                </c:pt>
                <c:pt idx="1">
                  <c:v>21.9</c:v>
                </c:pt>
                <c:pt idx="2">
                  <c:v>22.3</c:v>
                </c:pt>
                <c:pt idx="3">
                  <c:v>26.3</c:v>
                </c:pt>
              </c:numCache>
            </c:numRef>
          </c:val>
        </c:ser>
        <c:ser>
          <c:idx val="3"/>
          <c:order val="3"/>
          <c:tx>
            <c:strRef>
              <c:f>'umumi fakulteler'!$F$211:$F$212</c:f>
              <c:strCache>
                <c:ptCount val="1"/>
                <c:pt idx="0">
                  <c:v>“D” 60-69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fakulteler'!$B$213:$B$216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fakulteler'!$F$213:$F$216</c:f>
              <c:numCache>
                <c:formatCode>General</c:formatCode>
                <c:ptCount val="4"/>
                <c:pt idx="0">
                  <c:v>19.899999999999999</c:v>
                </c:pt>
                <c:pt idx="1">
                  <c:v>21.6</c:v>
                </c:pt>
                <c:pt idx="2">
                  <c:v>22.6</c:v>
                </c:pt>
                <c:pt idx="3">
                  <c:v>23.6</c:v>
                </c:pt>
              </c:numCache>
            </c:numRef>
          </c:val>
        </c:ser>
        <c:ser>
          <c:idx val="4"/>
          <c:order val="4"/>
          <c:tx>
            <c:strRef>
              <c:f>'umumi fakulteler'!$G$211:$G$212</c:f>
              <c:strCache>
                <c:ptCount val="1"/>
                <c:pt idx="0">
                  <c:v>“F” 0-59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1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fakulteler'!$B$213:$B$216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fakulteler'!$G$213:$G$216</c:f>
              <c:numCache>
                <c:formatCode>General</c:formatCode>
                <c:ptCount val="4"/>
                <c:pt idx="0">
                  <c:v>33.6</c:v>
                </c:pt>
                <c:pt idx="1">
                  <c:v>28.4</c:v>
                </c:pt>
                <c:pt idx="2">
                  <c:v>21.2</c:v>
                </c:pt>
                <c:pt idx="3">
                  <c:v>21.2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2416672"/>
        <c:axId val="252415496"/>
      </c:barChart>
      <c:catAx>
        <c:axId val="252416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ru-RU" sz="16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2415496"/>
        <c:crosses val="autoZero"/>
        <c:auto val="1"/>
        <c:lblAlgn val="ctr"/>
        <c:lblOffset val="100"/>
        <c:noMultiLvlLbl val="0"/>
      </c:catAx>
      <c:valAx>
        <c:axId val="2524154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24166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2585812190142898"/>
          <c:y val="0.19825220717924064"/>
          <c:w val="0.76062931369689935"/>
          <c:h val="4.923924159657983E-2"/>
        </c:manualLayout>
      </c:layout>
      <c:overlay val="0"/>
      <c:txPr>
        <a:bodyPr/>
        <a:lstStyle/>
        <a:p>
          <a:pPr>
            <a:defRPr lang="ru-RU"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ru-RU"/>
            </a:pPr>
            <a:r>
              <a:rPr lang="en-US" sz="2800" dirty="0"/>
              <a:t>Final </a:t>
            </a:r>
            <a:r>
              <a:rPr lang="en-US" sz="2800" dirty="0" smtClean="0"/>
              <a:t>Asses</a:t>
            </a:r>
            <a:r>
              <a:rPr lang="az-Latn-AZ" sz="2800" dirty="0" smtClean="0"/>
              <a:t>s</a:t>
            </a:r>
            <a:r>
              <a:rPr lang="en-US" sz="2800" dirty="0" err="1" smtClean="0"/>
              <a:t>ment</a:t>
            </a:r>
            <a:r>
              <a:rPr lang="en-US" sz="2800" dirty="0" smtClean="0"/>
              <a:t> </a:t>
            </a:r>
            <a:r>
              <a:rPr lang="en-US" sz="2800" dirty="0"/>
              <a:t>of Students  </a:t>
            </a:r>
            <a:r>
              <a:rPr lang="en-US" sz="2800" dirty="0" smtClean="0"/>
              <a:t>(%)</a:t>
            </a:r>
            <a:r>
              <a:rPr lang="en-US" dirty="0"/>
              <a:t/>
            </a:r>
            <a:br>
              <a:rPr lang="en-US" dirty="0"/>
            </a:br>
            <a:r>
              <a:rPr lang="az-Latn-AZ" sz="2400" dirty="0" smtClean="0"/>
              <a:t>(B</a:t>
            </a:r>
            <a:r>
              <a:rPr lang="en-US" sz="2400" dirty="0" smtClean="0"/>
              <a:t>y Schools</a:t>
            </a:r>
            <a:r>
              <a:rPr lang="az-Latn-AZ" sz="2400" dirty="0" smtClean="0"/>
              <a:t>)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2.1604938271604947E-2"/>
          <c:y val="0.28701124302890085"/>
          <c:w val="0.96604938271604934"/>
          <c:h val="0.567650841212085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'umumi fakulteler'!$B$213</c:f>
              <c:strCache>
                <c:ptCount val="1"/>
                <c:pt idx="0">
                  <c:v>Engineering and Aplied Science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fakulteler'!$C$211:$G$212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fakulteler'!$C$213:$G$213</c:f>
              <c:numCache>
                <c:formatCode>General</c:formatCode>
                <c:ptCount val="5"/>
                <c:pt idx="0">
                  <c:v>12.4</c:v>
                </c:pt>
                <c:pt idx="1">
                  <c:v>15.4</c:v>
                </c:pt>
                <c:pt idx="2">
                  <c:v>18.7</c:v>
                </c:pt>
                <c:pt idx="3">
                  <c:v>19.899999999999999</c:v>
                </c:pt>
                <c:pt idx="4">
                  <c:v>33.6</c:v>
                </c:pt>
              </c:numCache>
            </c:numRef>
          </c:val>
        </c:ser>
        <c:ser>
          <c:idx val="1"/>
          <c:order val="1"/>
          <c:tx>
            <c:strRef>
              <c:f>'umumi fakulteler'!$B$214</c:f>
              <c:strCache>
                <c:ptCount val="1"/>
                <c:pt idx="0">
                  <c:v>Economics and Management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fakulteler'!$C$211:$G$212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fakulteler'!$C$214:$G$214</c:f>
              <c:numCache>
                <c:formatCode>General</c:formatCode>
                <c:ptCount val="5"/>
                <c:pt idx="0">
                  <c:v>10.1</c:v>
                </c:pt>
                <c:pt idx="1">
                  <c:v>18.100000000000001</c:v>
                </c:pt>
                <c:pt idx="2">
                  <c:v>21.9</c:v>
                </c:pt>
                <c:pt idx="3">
                  <c:v>21.6</c:v>
                </c:pt>
                <c:pt idx="4">
                  <c:v>28.4</c:v>
                </c:pt>
              </c:numCache>
            </c:numRef>
          </c:val>
        </c:ser>
        <c:ser>
          <c:idx val="2"/>
          <c:order val="2"/>
          <c:tx>
            <c:strRef>
              <c:f>'umumi fakulteler'!$B$215</c:f>
              <c:strCache>
                <c:ptCount val="1"/>
                <c:pt idx="0">
                  <c:v>Humanities and Social Sciences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fakulteler'!$C$211:$G$212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fakulteler'!$C$215:$G$215</c:f>
              <c:numCache>
                <c:formatCode>General</c:formatCode>
                <c:ptCount val="5"/>
                <c:pt idx="0">
                  <c:v>16.7</c:v>
                </c:pt>
                <c:pt idx="1">
                  <c:v>17.3</c:v>
                </c:pt>
                <c:pt idx="2">
                  <c:v>22.3</c:v>
                </c:pt>
                <c:pt idx="3">
                  <c:v>22.6</c:v>
                </c:pt>
                <c:pt idx="4">
                  <c:v>21.2</c:v>
                </c:pt>
              </c:numCache>
            </c:numRef>
          </c:val>
        </c:ser>
        <c:ser>
          <c:idx val="3"/>
          <c:order val="3"/>
          <c:tx>
            <c:strRef>
              <c:f>'umumi fakulteler'!$B$216</c:f>
              <c:strCache>
                <c:ptCount val="1"/>
                <c:pt idx="0">
                  <c:v>Education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fakulteler'!$C$211:$G$212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fakulteler'!$C$216:$G$216</c:f>
              <c:numCache>
                <c:formatCode>General</c:formatCode>
                <c:ptCount val="5"/>
                <c:pt idx="0">
                  <c:v>9.7000000000000011</c:v>
                </c:pt>
                <c:pt idx="1">
                  <c:v>19.2</c:v>
                </c:pt>
                <c:pt idx="2">
                  <c:v>26.3</c:v>
                </c:pt>
                <c:pt idx="3">
                  <c:v>23.6</c:v>
                </c:pt>
                <c:pt idx="4">
                  <c:v>21.2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2413928"/>
        <c:axId val="252419808"/>
      </c:barChart>
      <c:catAx>
        <c:axId val="2524139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252419808"/>
        <c:crosses val="autoZero"/>
        <c:auto val="1"/>
        <c:lblAlgn val="ctr"/>
        <c:lblOffset val="100"/>
        <c:noMultiLvlLbl val="0"/>
      </c:catAx>
      <c:valAx>
        <c:axId val="252419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24139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1592665500145845E-2"/>
          <c:y val="0.22188137730007487"/>
          <c:w val="0.8399628171478567"/>
          <c:h val="0.10035262628841722"/>
        </c:manualLayout>
      </c:layout>
      <c:overlay val="0"/>
      <c:txPr>
        <a:bodyPr/>
        <a:lstStyle/>
        <a:p>
          <a:pPr>
            <a:defRPr lang="ru-RU"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ru-RU">
                <a:latin typeface="Times New Roman" pitchFamily="18" charset="0"/>
                <a:cs typeface="Times New Roman" pitchFamily="18" charset="0"/>
              </a:defRPr>
            </a:pPr>
            <a:r>
              <a:rPr lang="en-US" sz="2800" b="1" i="0" baseline="0" dirty="0">
                <a:latin typeface="Times New Roman" pitchFamily="18" charset="0"/>
                <a:cs typeface="Times New Roman" pitchFamily="18" charset="0"/>
              </a:rPr>
              <a:t>Final </a:t>
            </a:r>
            <a:r>
              <a:rPr lang="en-US" sz="2800" b="1" i="0" baseline="0" dirty="0" smtClean="0">
                <a:latin typeface="Times New Roman" pitchFamily="18" charset="0"/>
                <a:cs typeface="Times New Roman" pitchFamily="18" charset="0"/>
              </a:rPr>
              <a:t>Asses</a:t>
            </a:r>
            <a:r>
              <a:rPr lang="az-Latn-AZ" sz="2800" b="1" i="0" baseline="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i="0" baseline="0" dirty="0" err="1" smtClean="0">
                <a:latin typeface="Times New Roman" pitchFamily="18" charset="0"/>
                <a:cs typeface="Times New Roman" pitchFamily="18" charset="0"/>
              </a:rPr>
              <a:t>ment</a:t>
            </a:r>
            <a:r>
              <a:rPr lang="en-US" sz="2800" b="1" i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0" baseline="0" dirty="0">
                <a:latin typeface="Times New Roman" pitchFamily="18" charset="0"/>
                <a:cs typeface="Times New Roman" pitchFamily="18" charset="0"/>
              </a:rPr>
              <a:t>of Students  </a:t>
            </a:r>
            <a:r>
              <a:rPr lang="en-US" sz="2800" b="1" i="0" baseline="0" dirty="0" smtClean="0">
                <a:latin typeface="Times New Roman" pitchFamily="18" charset="0"/>
                <a:cs typeface="Times New Roman" pitchFamily="18" charset="0"/>
              </a:rPr>
              <a:t>(%)</a:t>
            </a:r>
            <a:r>
              <a:rPr lang="en-US" sz="1800" b="1" i="0" baseline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i="0" baseline="0" dirty="0">
                <a:latin typeface="Times New Roman" pitchFamily="18" charset="0"/>
                <a:cs typeface="Times New Roman" pitchFamily="18" charset="0"/>
              </a:rPr>
            </a:br>
            <a:r>
              <a:rPr lang="az-Latn-AZ" sz="2400" b="1" i="0" baseline="0" dirty="0" smtClean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en-US" sz="2400" b="1" i="0" baseline="0" dirty="0" smtClean="0">
                <a:latin typeface="Times New Roman" pitchFamily="18" charset="0"/>
                <a:cs typeface="Times New Roman" pitchFamily="18" charset="0"/>
              </a:rPr>
              <a:t>y Schools</a:t>
            </a:r>
            <a:r>
              <a:rPr lang="az-Latn-AZ" sz="2400" b="1" i="0" baseline="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b="1" i="0" baseline="0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'umumi fakulteler'!$E$234:$E$235</c:f>
              <c:strCache>
                <c:ptCount val="1"/>
                <c:pt idx="0">
                  <c:v>“A” 90-100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4985994397759109E-2"/>
                  <c:y val="-6.17283950617283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99042480801011E-2"/>
                  <c:y val="-3.3950615678947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952196947603772E-2"/>
                  <c:y val="3.220265151810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fakulteler'!$D$236:$D$239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fakulteler'!$E$236:$E$239</c:f>
              <c:numCache>
                <c:formatCode>General</c:formatCode>
                <c:ptCount val="4"/>
                <c:pt idx="0">
                  <c:v>12.4</c:v>
                </c:pt>
                <c:pt idx="1">
                  <c:v>10.1</c:v>
                </c:pt>
                <c:pt idx="2">
                  <c:v>16.7</c:v>
                </c:pt>
                <c:pt idx="3">
                  <c:v>9.7000000000000011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'umumi fakulteler'!$F$234:$F$235</c:f>
              <c:strCache>
                <c:ptCount val="1"/>
                <c:pt idx="0">
                  <c:v>“B” 80-89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49859943977591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6890756302520982E-2"/>
                  <c:y val="2.7777777777777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5854341736694606E-2"/>
                  <c:y val="-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fakulteler'!$D$236:$D$239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fakulteler'!$F$236:$F$239</c:f>
              <c:numCache>
                <c:formatCode>General</c:formatCode>
                <c:ptCount val="4"/>
                <c:pt idx="0">
                  <c:v>15.4</c:v>
                </c:pt>
                <c:pt idx="1">
                  <c:v>18.100000000000001</c:v>
                </c:pt>
                <c:pt idx="2">
                  <c:v>17.3</c:v>
                </c:pt>
                <c:pt idx="3">
                  <c:v>19.2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'umumi fakulteler'!$G$234:$G$235</c:f>
              <c:strCache>
                <c:ptCount val="1"/>
                <c:pt idx="0">
                  <c:v>“C” 70-79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7.3949579831932774E-2"/>
                  <c:y val="9.2592592592592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3613445378151217E-2"/>
                  <c:y val="-3.0864197530864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3613445378151204E-2"/>
                  <c:y val="-1.2345679012345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fakulteler'!$D$236:$D$239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fakulteler'!$G$236:$G$239</c:f>
              <c:numCache>
                <c:formatCode>General</c:formatCode>
                <c:ptCount val="4"/>
                <c:pt idx="0">
                  <c:v>18.7</c:v>
                </c:pt>
                <c:pt idx="1">
                  <c:v>21.9</c:v>
                </c:pt>
                <c:pt idx="2">
                  <c:v>22.3</c:v>
                </c:pt>
                <c:pt idx="3">
                  <c:v>26.3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'umumi fakulteler'!$H$234:$H$235</c:f>
              <c:strCache>
                <c:ptCount val="1"/>
                <c:pt idx="0">
                  <c:v>“D” 60-69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7.3949579831932774E-2"/>
                  <c:y val="-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6890756302520982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445378151260441E-2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fakulteler'!$D$236:$D$239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fakulteler'!$H$236:$H$239</c:f>
              <c:numCache>
                <c:formatCode>General</c:formatCode>
                <c:ptCount val="4"/>
                <c:pt idx="0">
                  <c:v>19.899999999999999</c:v>
                </c:pt>
                <c:pt idx="1">
                  <c:v>21.6</c:v>
                </c:pt>
                <c:pt idx="2">
                  <c:v>22.6</c:v>
                </c:pt>
                <c:pt idx="3">
                  <c:v>23.6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'umumi fakulteler'!$I$234:$I$235</c:f>
              <c:strCache>
                <c:ptCount val="1"/>
                <c:pt idx="0">
                  <c:v>“F” 0-59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4985994397759109E-2"/>
                  <c:y val="-1.2345679012345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7226890756302534E-3"/>
                  <c:y val="-2.4691358024691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9131652661064395E-2"/>
                  <c:y val="9.2592592592592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05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'umumi fakulteler'!$D$236:$D$239</c:f>
              <c:strCache>
                <c:ptCount val="4"/>
                <c:pt idx="0">
                  <c:v>Engineering and Aplied Science</c:v>
                </c:pt>
                <c:pt idx="1">
                  <c:v>Economics and Management</c:v>
                </c:pt>
                <c:pt idx="2">
                  <c:v>Humanities and Social Sciences</c:v>
                </c:pt>
                <c:pt idx="3">
                  <c:v>Education</c:v>
                </c:pt>
              </c:strCache>
            </c:strRef>
          </c:cat>
          <c:val>
            <c:numRef>
              <c:f>'umumi fakulteler'!$I$236:$I$239</c:f>
              <c:numCache>
                <c:formatCode>General</c:formatCode>
                <c:ptCount val="4"/>
                <c:pt idx="0">
                  <c:v>33.6</c:v>
                </c:pt>
                <c:pt idx="1">
                  <c:v>28.4</c:v>
                </c:pt>
                <c:pt idx="2">
                  <c:v>21.2</c:v>
                </c:pt>
                <c:pt idx="3">
                  <c:v>21.2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52414320"/>
        <c:axId val="252417456"/>
      </c:lineChart>
      <c:catAx>
        <c:axId val="25241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ru-RU"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252417456"/>
        <c:crosses val="autoZero"/>
        <c:auto val="1"/>
        <c:lblAlgn val="ctr"/>
        <c:lblOffset val="100"/>
        <c:noMultiLvlLbl val="0"/>
      </c:catAx>
      <c:valAx>
        <c:axId val="252417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24143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4691236512102674E-2"/>
          <c:y val="0.22188137730007487"/>
          <c:w val="0.83518530669777402"/>
          <c:h val="5.182738004543945E-2"/>
        </c:manualLayout>
      </c:layout>
      <c:overlay val="0"/>
      <c:txPr>
        <a:bodyPr/>
        <a:lstStyle/>
        <a:p>
          <a:pPr>
            <a:defRPr lang="ru-RU" sz="16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ru-RU"/>
            </a:pPr>
            <a:r>
              <a:rPr lang="en-US" sz="2800" dirty="0"/>
              <a:t>Final </a:t>
            </a:r>
            <a:r>
              <a:rPr lang="en-US" sz="2800" dirty="0" smtClean="0"/>
              <a:t>Asses</a:t>
            </a:r>
            <a:r>
              <a:rPr lang="az-Latn-AZ" sz="2800" dirty="0" smtClean="0"/>
              <a:t>s</a:t>
            </a:r>
            <a:r>
              <a:rPr lang="en-US" sz="2800" dirty="0" err="1" smtClean="0"/>
              <a:t>ment</a:t>
            </a:r>
            <a:r>
              <a:rPr lang="en-US" sz="2800" dirty="0" smtClean="0"/>
              <a:t> </a:t>
            </a:r>
            <a:r>
              <a:rPr lang="en-US" sz="2800" dirty="0"/>
              <a:t>of Students  </a:t>
            </a:r>
            <a:r>
              <a:rPr lang="en-US" sz="2800" dirty="0" smtClean="0"/>
              <a:t>(%)</a:t>
            </a:r>
            <a:r>
              <a:rPr lang="en-US" dirty="0"/>
              <a:t/>
            </a:r>
            <a:br>
              <a:rPr lang="en-US" dirty="0"/>
            </a:br>
            <a:r>
              <a:rPr lang="az-Latn-AZ" sz="2400" dirty="0" smtClean="0"/>
              <a:t>(B</a:t>
            </a:r>
            <a:r>
              <a:rPr lang="en-US" sz="2400" dirty="0" smtClean="0"/>
              <a:t>y Schools</a:t>
            </a:r>
            <a:r>
              <a:rPr lang="az-Latn-AZ" sz="2400" dirty="0" smtClean="0"/>
              <a:t>)</a:t>
            </a:r>
            <a:endParaRPr lang="ru-RU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6975308641975315E-2"/>
          <c:y val="0.31022013011967253"/>
          <c:w val="0.96604938271604934"/>
          <c:h val="0.54664337665628904"/>
        </c:manualLayout>
      </c:layout>
      <c:lineChart>
        <c:grouping val="standard"/>
        <c:varyColors val="0"/>
        <c:ser>
          <c:idx val="0"/>
          <c:order val="0"/>
          <c:tx>
            <c:strRef>
              <c:f>'umumi fakulteler'!$D$254</c:f>
              <c:strCache>
                <c:ptCount val="1"/>
                <c:pt idx="0">
                  <c:v>Engineering and Aplied Science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7.3000536768652716E-2"/>
                  <c:y val="2.58899676375405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6500268384326399E-2"/>
                  <c:y val="3.1067961165048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617820719270016E-2"/>
                  <c:y val="3.883495145631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fakulteler'!$E$252:$I$253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fakulteler'!$E$254:$I$254</c:f>
              <c:numCache>
                <c:formatCode>General</c:formatCode>
                <c:ptCount val="5"/>
                <c:pt idx="0">
                  <c:v>12.4</c:v>
                </c:pt>
                <c:pt idx="1">
                  <c:v>15.4</c:v>
                </c:pt>
                <c:pt idx="2">
                  <c:v>18.7</c:v>
                </c:pt>
                <c:pt idx="3">
                  <c:v>19.899999999999999</c:v>
                </c:pt>
                <c:pt idx="4">
                  <c:v>33.6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'umumi fakulteler'!$D$255</c:f>
              <c:strCache>
                <c:ptCount val="1"/>
                <c:pt idx="0">
                  <c:v>Economics and Management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7.0853462157809993E-2"/>
                  <c:y val="7.766990291262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4412238325281552E-3"/>
                  <c:y val="-3.3656957928802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864734299516915E-2"/>
                  <c:y val="3.3656957928802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3.1067961165048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fakulteler'!$E$252:$I$253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fakulteler'!$E$255:$I$255</c:f>
              <c:numCache>
                <c:formatCode>General</c:formatCode>
                <c:ptCount val="5"/>
                <c:pt idx="0">
                  <c:v>10.1</c:v>
                </c:pt>
                <c:pt idx="1">
                  <c:v>18.100000000000001</c:v>
                </c:pt>
                <c:pt idx="2">
                  <c:v>21.9</c:v>
                </c:pt>
                <c:pt idx="3">
                  <c:v>21.6</c:v>
                </c:pt>
                <c:pt idx="4">
                  <c:v>28.4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'umumi fakulteler'!$D$256</c:f>
              <c:strCache>
                <c:ptCount val="1"/>
                <c:pt idx="0">
                  <c:v>Humanities and Social Sciences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7.7294685990338272E-2"/>
                  <c:y val="-7.7669902912621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5088566827697324E-2"/>
                  <c:y val="1.035598705501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fakulteler'!$E$252:$I$253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fakulteler'!$E$256:$I$256</c:f>
              <c:numCache>
                <c:formatCode>General</c:formatCode>
                <c:ptCount val="5"/>
                <c:pt idx="0">
                  <c:v>16.7</c:v>
                </c:pt>
                <c:pt idx="1">
                  <c:v>17.3</c:v>
                </c:pt>
                <c:pt idx="2">
                  <c:v>22.3</c:v>
                </c:pt>
                <c:pt idx="3">
                  <c:v>22.6</c:v>
                </c:pt>
                <c:pt idx="4">
                  <c:v>21.2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'umumi fakulteler'!$D$257</c:f>
              <c:strCache>
                <c:ptCount val="1"/>
                <c:pt idx="0">
                  <c:v>Education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7971014492753624E-2"/>
                  <c:y val="3.3656957928802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6500268384326372E-2"/>
                  <c:y val="-4.142394822006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5088566827697324E-2"/>
                  <c:y val="-3.3656957928802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8.5882984433709019E-3"/>
                  <c:y val="-2.3300970873786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fakulteler'!$E$252:$I$253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fakulteler'!$E$257:$I$257</c:f>
              <c:numCache>
                <c:formatCode>General</c:formatCode>
                <c:ptCount val="5"/>
                <c:pt idx="0">
                  <c:v>9.7000000000000011</c:v>
                </c:pt>
                <c:pt idx="1">
                  <c:v>19.2</c:v>
                </c:pt>
                <c:pt idx="2">
                  <c:v>26.3</c:v>
                </c:pt>
                <c:pt idx="3">
                  <c:v>23.6</c:v>
                </c:pt>
                <c:pt idx="4">
                  <c:v>21.2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'umumi fakulteler'!$D$258</c:f>
              <c:strCache>
                <c:ptCount val="1"/>
                <c:pt idx="0">
                  <c:v>University-wide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7.5147611379495438E-2"/>
                  <c:y val="-2.0711974110032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2941492216854874E-3"/>
                  <c:y val="-1.8122977346278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3676865271068082E-2"/>
                  <c:y val="-1.5533980582524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2941492216854484E-3"/>
                  <c:y val="1.2944983818770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'umumi fakulteler'!$E$252:$I$253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fakulteler'!$E$258:$I$258</c:f>
              <c:numCache>
                <c:formatCode>General</c:formatCode>
                <c:ptCount val="5"/>
                <c:pt idx="0">
                  <c:v>12.4</c:v>
                </c:pt>
                <c:pt idx="1">
                  <c:v>17.7</c:v>
                </c:pt>
                <c:pt idx="2">
                  <c:v>22.6</c:v>
                </c:pt>
                <c:pt idx="3">
                  <c:v>22.1</c:v>
                </c:pt>
                <c:pt idx="4">
                  <c:v>25.3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52420984"/>
        <c:axId val="252417848"/>
      </c:lineChart>
      <c:catAx>
        <c:axId val="2524209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lang="ru-RU"/>
            </a:pPr>
            <a:endParaRPr lang="en-US"/>
          </a:p>
        </c:txPr>
        <c:crossAx val="252417848"/>
        <c:crosses val="autoZero"/>
        <c:auto val="1"/>
        <c:lblAlgn val="ctr"/>
        <c:lblOffset val="100"/>
        <c:noMultiLvlLbl val="0"/>
      </c:catAx>
      <c:valAx>
        <c:axId val="2524178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2420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4066297268397016E-2"/>
          <c:y val="0.23359294518613896"/>
          <c:w val="0.90279333138913231"/>
          <c:h val="0.12448992433173392"/>
        </c:manualLayout>
      </c:layout>
      <c:overlay val="0"/>
      <c:txPr>
        <a:bodyPr/>
        <a:lstStyle/>
        <a:p>
          <a:pPr>
            <a:defRPr lang="ru-RU"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>
                <a:latin typeface="Times New Roman" pitchFamily="18" charset="0"/>
                <a:cs typeface="Times New Roman" pitchFamily="18" charset="0"/>
              </a:defRPr>
            </a:pPr>
            <a:r>
              <a:rPr lang="en-US" sz="2800" b="1" i="0" baseline="0" dirty="0" smtClean="0"/>
              <a:t>Final Asses</a:t>
            </a:r>
            <a:r>
              <a:rPr lang="az-Latn-AZ" sz="2800" b="1" i="0" baseline="0" dirty="0" smtClean="0"/>
              <a:t>s</a:t>
            </a:r>
            <a:r>
              <a:rPr lang="en-US" sz="2800" b="1" i="0" baseline="0" dirty="0" err="1" smtClean="0"/>
              <a:t>ment</a:t>
            </a:r>
            <a:r>
              <a:rPr lang="en-US" sz="2800" b="1" i="0" baseline="0" dirty="0" smtClean="0"/>
              <a:t> of Students  </a:t>
            </a:r>
            <a:r>
              <a:rPr lang="en-US" sz="1800" b="1" i="0" baseline="0" dirty="0" smtClean="0"/>
              <a:t/>
            </a:r>
            <a:br>
              <a:rPr lang="en-US" sz="1800" b="1" i="0" baseline="0" dirty="0" smtClean="0"/>
            </a:br>
            <a:r>
              <a:rPr lang="en-US" sz="2000" b="1" i="0" baseline="0" dirty="0" smtClean="0"/>
              <a:t>(University-wide)</a:t>
            </a:r>
            <a:endParaRPr lang="ru-RU" sz="2000" b="1" i="0" baseline="0" dirty="0"/>
          </a:p>
        </c:rich>
      </c:tx>
      <c:layout>
        <c:manualLayout>
          <c:xMode val="edge"/>
          <c:yMode val="edge"/>
          <c:x val="0.22581012442889084"/>
          <c:y val="2.641707041969341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'umumi fakulteler'!$C$194</c:f>
              <c:strCache>
                <c:ptCount val="1"/>
                <c:pt idx="0">
                  <c:v>Universitet üzrə</c:v>
                </c:pt>
              </c:strCache>
            </c:strRef>
          </c:tx>
          <c:dLbls>
            <c:dLbl>
              <c:idx val="0"/>
              <c:layout>
                <c:manualLayout>
                  <c:x val="-9.462779706038954E-2"/>
                  <c:y val="0.1324109927485264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065836773367233"/>
                  <c:y val="5.319218317727514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1504374453193363"/>
                  <c:y val="-0.1955513237396378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4193022747156617"/>
                  <c:y val="-0.1562652918696268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3002551764362777"/>
                  <c:y val="0.1778912348195016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multiLvlStrRef>
              <c:f>'umumi fakulteler'!$D$192:$H$193</c:f>
              <c:multiLvlStrCache>
                <c:ptCount val="5"/>
                <c:lvl>
                  <c:pt idx="0">
                    <c:v>90-100</c:v>
                  </c:pt>
                  <c:pt idx="1">
                    <c:v>80-89</c:v>
                  </c:pt>
                  <c:pt idx="2">
                    <c:v>70-79</c:v>
                  </c:pt>
                  <c:pt idx="3">
                    <c:v>60-69</c:v>
                  </c:pt>
                  <c:pt idx="4">
                    <c:v>0-59</c:v>
                  </c:pt>
                </c:lvl>
                <c:lvl>
                  <c:pt idx="0">
                    <c:v>“A”</c:v>
                  </c:pt>
                  <c:pt idx="1">
                    <c:v>“B”</c:v>
                  </c:pt>
                  <c:pt idx="2">
                    <c:v>“C”</c:v>
                  </c:pt>
                  <c:pt idx="3">
                    <c:v>“D”</c:v>
                  </c:pt>
                  <c:pt idx="4">
                    <c:v>“F”</c:v>
                  </c:pt>
                </c:lvl>
              </c:multiLvlStrCache>
            </c:multiLvlStrRef>
          </c:cat>
          <c:val>
            <c:numRef>
              <c:f>'umumi fakulteler'!$D$194:$H$194</c:f>
              <c:numCache>
                <c:formatCode>General</c:formatCode>
                <c:ptCount val="5"/>
                <c:pt idx="0">
                  <c:v>12.4</c:v>
                </c:pt>
                <c:pt idx="1">
                  <c:v>17.7</c:v>
                </c:pt>
                <c:pt idx="2">
                  <c:v>22.6</c:v>
                </c:pt>
                <c:pt idx="3">
                  <c:v>22.1</c:v>
                </c:pt>
                <c:pt idx="4">
                  <c:v>25.3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5EE1E-7289-4748-9686-C47A3D25F732}" type="datetimeFigureOut">
              <a:rPr lang="ru-RU" smtClean="0"/>
              <a:pPr/>
              <a:t>04.05.2016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CBC72-1673-4EED-A0DF-B3E3D40038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Final Asses</a:t>
            </a:r>
            <a:r>
              <a:rPr lang="az-Latn-AZ" sz="40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ment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of Students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2"/>
            <a:ext cx="6400800" cy="1924048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Fall 2014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Final Asses</a:t>
            </a:r>
            <a:r>
              <a:rPr lang="az-Latn-A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ment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of Students  (in %)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az-Latn-AZ" sz="2400" b="1" dirty="0" smtClean="0">
                <a:latin typeface="Times New Roman" pitchFamily="18" charset="0"/>
                <a:cs typeface="Times New Roman" pitchFamily="18" charset="0"/>
              </a:rPr>
              <a:t>(B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y Schools</a:t>
            </a:r>
            <a:r>
              <a:rPr lang="az-Latn-A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/>
          </a:p>
        </p:txBody>
      </p:sp>
      <p:graphicFrame>
        <p:nvGraphicFramePr>
          <p:cNvPr id="30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928662" y="1857364"/>
          <a:ext cx="7634287" cy="4572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4" imgW="8862582" imgH="3949030" progId="Word.Document.12">
                  <p:embed/>
                </p:oleObj>
              </mc:Choice>
              <mc:Fallback>
                <p:oleObj name="Document" r:id="rId4" imgW="8862582" imgH="3949030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1857364"/>
                        <a:ext cx="7634287" cy="45720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29600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576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576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576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357166"/>
          <a:ext cx="8229600" cy="5768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51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Document</vt:lpstr>
      <vt:lpstr>Final Assessment of Students </vt:lpstr>
      <vt:lpstr>Final Assessment of Students  (in %) (By Schools)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Assesment of Students By Schools</dc:title>
  <dc:creator>grasulova</dc:creator>
  <cp:lastModifiedBy>Gunel</cp:lastModifiedBy>
  <cp:revision>34</cp:revision>
  <dcterms:created xsi:type="dcterms:W3CDTF">2015-04-09T09:44:44Z</dcterms:created>
  <dcterms:modified xsi:type="dcterms:W3CDTF">2016-05-04T07:06:46Z</dcterms:modified>
</cp:coreProperties>
</file>