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93" r:id="rId4"/>
    <p:sldId id="259" r:id="rId5"/>
    <p:sldId id="282" r:id="rId6"/>
    <p:sldId id="283" r:id="rId7"/>
    <p:sldId id="267" r:id="rId8"/>
    <p:sldId id="284" r:id="rId9"/>
    <p:sldId id="285" r:id="rId10"/>
    <p:sldId id="260" r:id="rId11"/>
    <p:sldId id="272" r:id="rId12"/>
    <p:sldId id="291" r:id="rId13"/>
    <p:sldId id="29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eyri-akademik%20heyet%20yaz%202015\qeyri-akademik%20heyet%20yaz%2020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eyri-akademik%20heyet%20yaz%202015\qeyri-akademik%20heyet%20yaz%20201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eyri-akademik%20heyet%20yaz%202015\qeyri-akademik%20heyet%20yaz%20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eyri-akademik%20heyet%20yaz%202015\qeyri-akademik%20heyet%20yaz%20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eyri-akademik%20heyet%20yaz%202015\qeyri-akademik%20heyet%20yaz%20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eyri-akademik%20heyet%20yaz%202015\qeyri-akademik%20heyet%20yaz%20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eyri-akademik%20heyet%20yaz%202015\qeyri-akademik%20heyet%20yaz%20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eyri-akademik%20heyet%20yaz%202015\qeyri-akademik%20heyet%20yaz%2020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eyri-akademik%20heyet%20yaz%202015\qeyri-akademik%20heyet%20yaz%2020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eyri-akademik%20heyet%20yaz%202015\qeyri-akademik%20heyet%20yaz%2020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qeyri-akademik%20heyet%20yaz%202015\qeyri-akademik%20heyet%20yaz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Non-academic  staff (%) </a:t>
            </a:r>
            <a:endParaRPr lang="az-Latn-AZ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(By 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Stru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tures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az-Latn-AZ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Sheet3!$C$830:$C$839</c:f>
              <c:strCache>
                <c:ptCount val="10"/>
                <c:pt idx="0">
                  <c:v>Rector’s  office</c:v>
                </c:pt>
                <c:pt idx="1">
                  <c:v>Vise-Rector’s offices</c:v>
                </c:pt>
                <c:pt idx="2">
                  <c:v> Administrative Divisions of Rector’s  Office </c:v>
                </c:pt>
                <c:pt idx="3">
                  <c:v>Deans</c:v>
                </c:pt>
                <c:pt idx="4">
                  <c:v>Academic Departments</c:v>
                </c:pt>
                <c:pt idx="5">
                  <c:v>Offices</c:v>
                </c:pt>
                <c:pt idx="6">
                  <c:v>Centers</c:v>
                </c:pt>
                <c:pt idx="7">
                  <c:v>Publishing house</c:v>
                </c:pt>
                <c:pt idx="8">
                  <c:v>Services</c:v>
                </c:pt>
                <c:pt idx="9">
                  <c:v>Central Campus </c:v>
                </c:pt>
              </c:strCache>
            </c:strRef>
          </c:cat>
          <c:val>
            <c:numRef>
              <c:f>Sheet3!$D$830:$D$839</c:f>
              <c:numCache>
                <c:formatCode>_-* #,##0.0_р_._-;\-* #,##0.0_р_._-;_-* "-"??_р_._-;_-@_-</c:formatCode>
                <c:ptCount val="10"/>
                <c:pt idx="0">
                  <c:v>2.5806451612903225</c:v>
                </c:pt>
                <c:pt idx="1">
                  <c:v>7.0967741935483923</c:v>
                </c:pt>
                <c:pt idx="2">
                  <c:v>7.7419354838709724</c:v>
                </c:pt>
                <c:pt idx="3">
                  <c:v>10.967741935483872</c:v>
                </c:pt>
                <c:pt idx="4">
                  <c:v>3.8709677419354898</c:v>
                </c:pt>
                <c:pt idx="5">
                  <c:v>9.6774193548387206</c:v>
                </c:pt>
                <c:pt idx="6">
                  <c:v>18.064516129032256</c:v>
                </c:pt>
                <c:pt idx="7">
                  <c:v>6.4516129032258114</c:v>
                </c:pt>
                <c:pt idx="8">
                  <c:v>24.516129032258064</c:v>
                </c:pt>
                <c:pt idx="9">
                  <c:v>9.0322580645161139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2793960"/>
        <c:axId val="242798272"/>
      </c:barChart>
      <c:catAx>
        <c:axId val="242793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2798272"/>
        <c:crosses val="autoZero"/>
        <c:auto val="1"/>
        <c:lblAlgn val="ctr"/>
        <c:lblOffset val="100"/>
        <c:noMultiLvlLbl val="0"/>
      </c:catAx>
      <c:valAx>
        <c:axId val="242798272"/>
        <c:scaling>
          <c:orientation val="minMax"/>
        </c:scaling>
        <c:delete val="1"/>
        <c:axPos val="l"/>
        <c:numFmt formatCode="_-* #,##0.0_р_._-;\-* #,##0.0_р_._-;_-* &quot;-&quot;??_р_._-;_-@_-" sourceLinked="1"/>
        <c:majorTickMark val="out"/>
        <c:minorTickMark val="none"/>
        <c:tickLblPos val="nextTo"/>
        <c:crossAx val="242793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Non-academic staff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(%)</a:t>
            </a:r>
            <a:endParaRPr lang="az-Latn-A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(By University)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(Gender-man)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Sheet4!$C$212</c:f>
              <c:strCache>
                <c:ptCount val="1"/>
                <c:pt idx="0">
                  <c:v>Man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Sheet4!$B$213:$B$222</c:f>
              <c:strCache>
                <c:ptCount val="10"/>
                <c:pt idx="0">
                  <c:v>Rector’s  office</c:v>
                </c:pt>
                <c:pt idx="1">
                  <c:v>Vise-Rector’s offices</c:v>
                </c:pt>
                <c:pt idx="2">
                  <c:v> Administrative Divisions of Rector’s  Office </c:v>
                </c:pt>
                <c:pt idx="3">
                  <c:v>Dean’s office</c:v>
                </c:pt>
                <c:pt idx="4">
                  <c:v>Academic Departments </c:v>
                </c:pt>
                <c:pt idx="5">
                  <c:v>Offices</c:v>
                </c:pt>
                <c:pt idx="6">
                  <c:v>Centers</c:v>
                </c:pt>
                <c:pt idx="7">
                  <c:v>Publishing house</c:v>
                </c:pt>
                <c:pt idx="8">
                  <c:v>Services</c:v>
                </c:pt>
                <c:pt idx="9">
                  <c:v>Central Campus </c:v>
                </c:pt>
              </c:strCache>
            </c:strRef>
          </c:cat>
          <c:val>
            <c:numRef>
              <c:f>Sheet4!$C$213:$C$222</c:f>
              <c:numCache>
                <c:formatCode>General</c:formatCode>
                <c:ptCount val="10"/>
                <c:pt idx="0">
                  <c:v>1.8</c:v>
                </c:pt>
                <c:pt idx="1">
                  <c:v>9.1</c:v>
                </c:pt>
                <c:pt idx="2">
                  <c:v>5.5</c:v>
                </c:pt>
                <c:pt idx="3">
                  <c:v>7.3</c:v>
                </c:pt>
                <c:pt idx="4">
                  <c:v>3.6</c:v>
                </c:pt>
                <c:pt idx="5">
                  <c:v>16.399999999999999</c:v>
                </c:pt>
                <c:pt idx="6">
                  <c:v>5.5</c:v>
                </c:pt>
                <c:pt idx="7">
                  <c:v>9.1</c:v>
                </c:pt>
                <c:pt idx="8">
                  <c:v>32.700000000000003</c:v>
                </c:pt>
                <c:pt idx="9">
                  <c:v>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4253824"/>
        <c:axId val="244257352"/>
      </c:barChart>
      <c:catAx>
        <c:axId val="244253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4257352"/>
        <c:crosses val="autoZero"/>
        <c:auto val="1"/>
        <c:lblAlgn val="ctr"/>
        <c:lblOffset val="100"/>
        <c:noMultiLvlLbl val="0"/>
      </c:catAx>
      <c:valAx>
        <c:axId val="2442573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42538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Non-academic staff </a:t>
            </a: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(%)</a:t>
            </a:r>
            <a:endParaRPr lang="az-Latn-AZ" sz="2400" b="1" i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(By University)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1800" b="1" i="0" baseline="0" dirty="0">
                <a:latin typeface="Times New Roman" pitchFamily="18" charset="0"/>
                <a:cs typeface="Times New Roman" pitchFamily="18" charset="0"/>
              </a:rPr>
              <a:t>(Gender-woman)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Sheet4!$D$228</c:f>
              <c:strCache>
                <c:ptCount val="1"/>
                <c:pt idx="0">
                  <c:v>Woman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Sheet4!$C$229:$C$238</c:f>
              <c:strCache>
                <c:ptCount val="10"/>
                <c:pt idx="0">
                  <c:v>Rector’s  office</c:v>
                </c:pt>
                <c:pt idx="1">
                  <c:v>Vise-Rector’s offices</c:v>
                </c:pt>
                <c:pt idx="2">
                  <c:v> Administrative Divisions of Rector’s  Office </c:v>
                </c:pt>
                <c:pt idx="3">
                  <c:v>Dean’s office</c:v>
                </c:pt>
                <c:pt idx="4">
                  <c:v>Academic Departments </c:v>
                </c:pt>
                <c:pt idx="5">
                  <c:v>Offices</c:v>
                </c:pt>
                <c:pt idx="6">
                  <c:v>Centers</c:v>
                </c:pt>
                <c:pt idx="7">
                  <c:v>Publishing house</c:v>
                </c:pt>
                <c:pt idx="8">
                  <c:v>Services</c:v>
                </c:pt>
                <c:pt idx="9">
                  <c:v>Central Campus </c:v>
                </c:pt>
              </c:strCache>
            </c:strRef>
          </c:cat>
          <c:val>
            <c:numRef>
              <c:f>Sheet4!$D$229:$D$238</c:f>
              <c:numCache>
                <c:formatCode>_-* #,##0.0_р_._-;\-* #,##0.0_р_._-;_-* "-"??_р_._-;_-@_-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13</c:v>
                </c:pt>
                <c:pt idx="4">
                  <c:v>4</c:v>
                </c:pt>
                <c:pt idx="5">
                  <c:v>6</c:v>
                </c:pt>
                <c:pt idx="6">
                  <c:v>25</c:v>
                </c:pt>
                <c:pt idx="7">
                  <c:v>5</c:v>
                </c:pt>
                <c:pt idx="8">
                  <c:v>20</c:v>
                </c:pt>
                <c:pt idx="9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4260488"/>
        <c:axId val="244254216"/>
      </c:barChart>
      <c:catAx>
        <c:axId val="244260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4254216"/>
        <c:crosses val="autoZero"/>
        <c:auto val="1"/>
        <c:lblAlgn val="ctr"/>
        <c:lblOffset val="100"/>
        <c:noMultiLvlLbl val="0"/>
      </c:catAx>
      <c:valAx>
        <c:axId val="244254216"/>
        <c:scaling>
          <c:orientation val="minMax"/>
        </c:scaling>
        <c:delete val="1"/>
        <c:axPos val="l"/>
        <c:numFmt formatCode="_-* #,##0.0_р_._-;\-* #,##0.0_р_._-;_-* &quot;-&quot;??_р_._-;_-@_-" sourceLinked="1"/>
        <c:majorTickMark val="out"/>
        <c:minorTickMark val="none"/>
        <c:tickLblPos val="nextTo"/>
        <c:crossAx val="2442604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 smtClean="0">
                <a:latin typeface="Times New Roman" pitchFamily="18" charset="0"/>
                <a:cs typeface="Times New Roman" pitchFamily="18" charset="0"/>
              </a:rPr>
              <a:t>Non-academic staff</a:t>
            </a:r>
            <a:endParaRPr lang="ru-RU" sz="2400" b="1" i="0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By University</a:t>
            </a: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3516513560804888"/>
                  <c:y val="-0.11614580078367491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/>
                      <a:t>Full-time</a:t>
                    </a:r>
                    <a:r>
                      <a:rPr lang="en-US" sz="1400" dirty="0"/>
                      <a:t>
69%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435653008651708"/>
                  <c:y val="0.11714127457971928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/>
                      <a:t>Part-time</a:t>
                    </a:r>
                    <a:r>
                      <a:rPr lang="en-US" sz="1400" dirty="0"/>
                      <a:t>
31%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Sheet2!$D$135:$E$135</c:f>
              <c:strCache>
                <c:ptCount val="2"/>
                <c:pt idx="0">
                  <c:v>Ştatda </c:v>
                </c:pt>
                <c:pt idx="1">
                  <c:v>Əvəzçilik</c:v>
                </c:pt>
              </c:strCache>
            </c:strRef>
          </c:cat>
          <c:val>
            <c:numRef>
              <c:f>Sheet2!$D$136:$E$136</c:f>
              <c:numCache>
                <c:formatCode>General</c:formatCode>
                <c:ptCount val="2"/>
                <c:pt idx="0">
                  <c:v>69</c:v>
                </c:pt>
                <c:pt idx="1">
                  <c:v>30.900000000000002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2400" dirty="0"/>
              <a:t>Non-academic  staff (%)</a:t>
            </a:r>
            <a:endParaRPr lang="az-Latn-AZ" sz="2400" dirty="0"/>
          </a:p>
          <a:p>
            <a:pPr>
              <a:defRPr lang="ru-RU"/>
            </a:pPr>
            <a:r>
              <a:rPr lang="en-US" sz="2000" dirty="0"/>
              <a:t>(By </a:t>
            </a:r>
            <a:r>
              <a:rPr lang="az-Latn-AZ" sz="2000" dirty="0"/>
              <a:t>Stru</a:t>
            </a:r>
            <a:r>
              <a:rPr lang="en-US" sz="2000" dirty="0"/>
              <a:t>c</a:t>
            </a:r>
            <a:r>
              <a:rPr lang="az-Latn-AZ" sz="2000" dirty="0"/>
              <a:t>tures</a:t>
            </a:r>
            <a:r>
              <a:rPr lang="en-US" sz="2000" dirty="0"/>
              <a:t>-Full-time)</a:t>
            </a:r>
            <a:endParaRPr lang="az-Latn-AZ" sz="20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Sheet4!$B$63:$B$64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Sheet4!$A$65:$A$74</c:f>
              <c:strCache>
                <c:ptCount val="10"/>
                <c:pt idx="0">
                  <c:v>Rector’s  office</c:v>
                </c:pt>
                <c:pt idx="1">
                  <c:v>Vise-Rector’s offices</c:v>
                </c:pt>
                <c:pt idx="2">
                  <c:v> Administrative Divisions of Rector’s  Office </c:v>
                </c:pt>
                <c:pt idx="3">
                  <c:v>Dean’s office</c:v>
                </c:pt>
                <c:pt idx="4">
                  <c:v>Academic Departments </c:v>
                </c:pt>
                <c:pt idx="5">
                  <c:v>Offices</c:v>
                </c:pt>
                <c:pt idx="6">
                  <c:v>Centers</c:v>
                </c:pt>
                <c:pt idx="7">
                  <c:v>Publishing house</c:v>
                </c:pt>
                <c:pt idx="8">
                  <c:v>Services</c:v>
                </c:pt>
                <c:pt idx="9">
                  <c:v>Central Campus </c:v>
                </c:pt>
              </c:strCache>
            </c:strRef>
          </c:cat>
          <c:val>
            <c:numRef>
              <c:f>Sheet4!$B$65:$B$74</c:f>
              <c:numCache>
                <c:formatCode>General</c:formatCode>
                <c:ptCount val="10"/>
                <c:pt idx="0">
                  <c:v>2.8</c:v>
                </c:pt>
                <c:pt idx="1">
                  <c:v>8.4</c:v>
                </c:pt>
                <c:pt idx="2">
                  <c:v>10.3</c:v>
                </c:pt>
                <c:pt idx="3">
                  <c:v>14</c:v>
                </c:pt>
                <c:pt idx="4">
                  <c:v>2.8</c:v>
                </c:pt>
                <c:pt idx="5">
                  <c:v>13.1</c:v>
                </c:pt>
                <c:pt idx="6">
                  <c:v>18.7</c:v>
                </c:pt>
                <c:pt idx="7">
                  <c:v>9.3000000000000007</c:v>
                </c:pt>
                <c:pt idx="8">
                  <c:v>12.1</c:v>
                </c:pt>
                <c:pt idx="9">
                  <c:v>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2795920"/>
        <c:axId val="242791216"/>
      </c:barChart>
      <c:catAx>
        <c:axId val="242795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200"/>
            </a:pPr>
            <a:endParaRPr lang="en-US"/>
          </a:p>
        </c:txPr>
        <c:crossAx val="242791216"/>
        <c:crosses val="autoZero"/>
        <c:auto val="1"/>
        <c:lblAlgn val="ctr"/>
        <c:lblOffset val="100"/>
        <c:noMultiLvlLbl val="0"/>
      </c:catAx>
      <c:valAx>
        <c:axId val="2427912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2795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 dirty="0">
                <a:latin typeface="Times New Roman" pitchFamily="18" charset="0"/>
                <a:cs typeface="Times New Roman" pitchFamily="18" charset="0"/>
              </a:rPr>
              <a:t>Non-academic  staff (%)</a:t>
            </a:r>
            <a:endParaRPr lang="az-Latn-AZ" sz="2400" b="1" i="0" baseline="0" dirty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(By 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Stru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tures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-Part-time)</a:t>
            </a:r>
            <a:endParaRPr lang="az-Latn-AZ" sz="2000" b="1" i="0" baseline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Sheet4!$B$78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Sheet4!$A$79:$A$87</c:f>
              <c:strCache>
                <c:ptCount val="9"/>
                <c:pt idx="0">
                  <c:v>Rector’s  office</c:v>
                </c:pt>
                <c:pt idx="1">
                  <c:v>Vise-Rector’s offices</c:v>
                </c:pt>
                <c:pt idx="2">
                  <c:v> Administrative Divisions of Rector’s  Office </c:v>
                </c:pt>
                <c:pt idx="3">
                  <c:v>Dean’s office</c:v>
                </c:pt>
                <c:pt idx="4">
                  <c:v>Academic Departments </c:v>
                </c:pt>
                <c:pt idx="5">
                  <c:v>Offices</c:v>
                </c:pt>
                <c:pt idx="6">
                  <c:v>Centers</c:v>
                </c:pt>
                <c:pt idx="7">
                  <c:v>Services</c:v>
                </c:pt>
                <c:pt idx="8">
                  <c:v>Central Campus </c:v>
                </c:pt>
              </c:strCache>
            </c:strRef>
          </c:cat>
          <c:val>
            <c:numRef>
              <c:f>Sheet4!$B$79:$B$87</c:f>
              <c:numCache>
                <c:formatCode>General</c:formatCode>
                <c:ptCount val="9"/>
                <c:pt idx="0">
                  <c:v>2.1</c:v>
                </c:pt>
                <c:pt idx="1">
                  <c:v>4.2</c:v>
                </c:pt>
                <c:pt idx="2">
                  <c:v>2.1</c:v>
                </c:pt>
                <c:pt idx="3">
                  <c:v>4.2</c:v>
                </c:pt>
                <c:pt idx="4">
                  <c:v>6.3</c:v>
                </c:pt>
                <c:pt idx="5">
                  <c:v>2.1</c:v>
                </c:pt>
                <c:pt idx="6">
                  <c:v>16.7</c:v>
                </c:pt>
                <c:pt idx="7">
                  <c:v>52.1</c:v>
                </c:pt>
                <c:pt idx="8">
                  <c:v>10.4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2796312"/>
        <c:axId val="207558896"/>
      </c:barChart>
      <c:catAx>
        <c:axId val="242796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07558896"/>
        <c:crosses val="autoZero"/>
        <c:auto val="1"/>
        <c:lblAlgn val="ctr"/>
        <c:lblOffset val="100"/>
        <c:noMultiLvlLbl val="0"/>
      </c:catAx>
      <c:valAx>
        <c:axId val="207558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2796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/>
            </a:pPr>
            <a:r>
              <a:rPr lang="en-US" sz="24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Non-academic  staff </a:t>
            </a:r>
            <a:r>
              <a:rPr lang="az-Latn-AZ" sz="24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 (%)</a:t>
            </a:r>
            <a:endParaRPr lang="en-US" sz="2400" b="1" i="0" u="none" strike="noStrike" baseline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 lang="ru-RU"/>
            </a:pPr>
            <a:r>
              <a:rPr lang="en-US" sz="20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 and Assistant </a:t>
            </a:r>
            <a:r>
              <a:rPr lang="en-US" sz="2000" b="1" i="0" baseline="0" dirty="0" smtClean="0">
                <a:latin typeface="Times New Roman" pitchFamily="18" charset="0"/>
                <a:cs typeface="Times New Roman" pitchFamily="18" charset="0"/>
              </a:rPr>
              <a:t> staff</a:t>
            </a:r>
            <a: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az-Latn-AZ" sz="2000" b="1" i="0" baseline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1800" b="1" i="0" baseline="0" dirty="0" smtClean="0">
                <a:latin typeface="Times New Roman" pitchFamily="18" charset="0"/>
                <a:cs typeface="Times New Roman" pitchFamily="18" charset="0"/>
              </a:rPr>
              <a:t>(By University)</a:t>
            </a:r>
            <a:r>
              <a:rPr lang="en-US" sz="1800" b="1" i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Sheet2!$F$467</c:f>
              <c:strCache>
                <c:ptCount val="1"/>
                <c:pt idx="0">
                  <c:v>CƏMİ</c:v>
                </c:pt>
              </c:strCache>
            </c:strRef>
          </c:tx>
          <c:dLbls>
            <c:dLbl>
              <c:idx val="0"/>
              <c:layout>
                <c:manualLayout>
                  <c:x val="-0.16958418392145441"/>
                  <c:y val="0.16574752942322571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/>
                      <a:t>Management staff</a:t>
                    </a:r>
                  </a:p>
                  <a:p>
                    <a:r>
                      <a:rPr lang="en-US" sz="1400" b="0" i="0" u="none" strike="noStrike" baseline="0" dirty="0" smtClean="0"/>
                      <a:t>(Full-time) </a:t>
                    </a:r>
                    <a:r>
                      <a:rPr lang="en-US" dirty="0"/>
                      <a:t>
28%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7820550209001734E-3"/>
                  <c:y val="-0.21697705857708097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/>
                      <a:t>Assistant staff</a:t>
                    </a:r>
                  </a:p>
                  <a:p>
                    <a:r>
                      <a:rPr lang="en-US" sz="1400" b="0" i="0" u="none" strike="noStrike" baseline="0" dirty="0" smtClean="0"/>
                      <a:t>(Full-time )</a:t>
                    </a:r>
                    <a:r>
                      <a:rPr lang="en-US" dirty="0"/>
                      <a:t>
41%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9104298855846902E-2"/>
                  <c:y val="3.025578981468626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/>
                      <a:t>Management staff</a:t>
                    </a:r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(</a:t>
                    </a:r>
                    <a:r>
                      <a:rPr lang="en-US" sz="1400" b="0" i="0" u="none" strike="noStrike" baseline="0" dirty="0" smtClean="0"/>
                      <a:t>Part-time)</a:t>
                    </a:r>
                  </a:p>
                  <a:p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7511191309419671"/>
                  <c:y val="0.17851526010500687"/>
                </c:manualLayout>
              </c:layout>
              <c:tx>
                <c:rich>
                  <a:bodyPr/>
                  <a:lstStyle/>
                  <a:p>
                    <a:r>
                      <a:rPr lang="en-US" sz="1400" b="0" i="0" u="none" strike="noStrike" baseline="0" dirty="0" smtClean="0"/>
                      <a:t>Assistant staff </a:t>
                    </a:r>
                  </a:p>
                  <a:p>
                    <a:r>
                      <a:rPr lang="en-US" sz="1400" b="0" i="0" u="none" strike="noStrike" baseline="0" dirty="0" smtClean="0"/>
                      <a:t>(Part-time )</a:t>
                    </a:r>
                    <a:r>
                      <a:rPr lang="en-US" sz="1400" dirty="0">
                        <a:latin typeface="Times New Roman" pitchFamily="18" charset="0"/>
                        <a:cs typeface="Times New Roman" pitchFamily="18" charset="0"/>
                      </a:rPr>
                      <a:t>
28%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Sheet2!$G$465:$J$466</c:f>
              <c:multiLvlStrCache>
                <c:ptCount val="4"/>
                <c:lvl>
                  <c:pt idx="0">
                    <c:v>(ştat)</c:v>
                  </c:pt>
                  <c:pt idx="1">
                    <c:v>(ştat)</c:v>
                  </c:pt>
                  <c:pt idx="2">
                    <c:v>(əvəzçilik-müqavilə ilə)</c:v>
                  </c:pt>
                  <c:pt idx="3">
                    <c:v>(əvəzçilik-müqavilə ilə)</c:v>
                  </c:pt>
                </c:lvl>
                <c:lvl>
                  <c:pt idx="0">
                    <c:v>İdarəedici heyət </c:v>
                  </c:pt>
                  <c:pt idx="1">
                    <c:v>Köməkçi heyət</c:v>
                  </c:pt>
                  <c:pt idx="2">
                    <c:v> İdarəedici heyət</c:v>
                  </c:pt>
                  <c:pt idx="3">
                    <c:v>Köməkçi heyət</c:v>
                  </c:pt>
                </c:lvl>
              </c:multiLvlStrCache>
            </c:multiLvlStrRef>
          </c:cat>
          <c:val>
            <c:numRef>
              <c:f>Sheet2!$G$467:$J$467</c:f>
              <c:numCache>
                <c:formatCode>General</c:formatCode>
                <c:ptCount val="4"/>
                <c:pt idx="0">
                  <c:v>28.4</c:v>
                </c:pt>
                <c:pt idx="1">
                  <c:v>40.6</c:v>
                </c:pt>
                <c:pt idx="2">
                  <c:v>2.6</c:v>
                </c:pt>
                <c:pt idx="3">
                  <c:v>28.3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Management staff -Full-time</a:t>
            </a:r>
            <a:r>
              <a:rPr lang="en-US" sz="2400" baseline="0" dirty="0">
                <a:latin typeface="Times New Roman" pitchFamily="18" charset="0"/>
                <a:cs typeface="Times New Roman" pitchFamily="18" charset="0"/>
              </a:rPr>
              <a:t> (%)</a:t>
            </a:r>
          </a:p>
          <a:p>
            <a:pPr>
              <a:defRPr lang="ru-RU">
                <a:latin typeface="Times New Roman" pitchFamily="18" charset="0"/>
                <a:cs typeface="Times New Roman" pitchFamily="18" charset="0"/>
              </a:defRPr>
            </a:pPr>
            <a:r>
              <a:rPr lang="en-US" sz="2000" b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u="none" strike="noStrike" baseline="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az-Latn-AZ" sz="2000" b="1" i="0" u="none" strike="noStrike" baseline="0" dirty="0">
                <a:latin typeface="Times New Roman" pitchFamily="18" charset="0"/>
                <a:cs typeface="Times New Roman" pitchFamily="18" charset="0"/>
              </a:rPr>
              <a:t>Stru</a:t>
            </a:r>
            <a:r>
              <a:rPr lang="en-US" sz="2000" b="1" i="0" u="none" strike="noStrike" baseline="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z-Latn-AZ" sz="2000" b="1" i="0" u="none" strike="noStrike" baseline="0" dirty="0">
                <a:latin typeface="Times New Roman" pitchFamily="18" charset="0"/>
                <a:cs typeface="Times New Roman" pitchFamily="18" charset="0"/>
              </a:rPr>
              <a:t>tures</a:t>
            </a:r>
            <a:r>
              <a:rPr lang="en-US" sz="2000" b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Sheet4!$B$95:$B$96</c:f>
              <c:strCache>
                <c:ptCount val="1"/>
                <c:pt idx="0">
                  <c:v>Management staff (Full-time)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Sheet4!$A$97:$A$105</c:f>
              <c:strCache>
                <c:ptCount val="9"/>
                <c:pt idx="0">
                  <c:v>Rector’s  office</c:v>
                </c:pt>
                <c:pt idx="1">
                  <c:v>Vise-Rector’s offices</c:v>
                </c:pt>
                <c:pt idx="2">
                  <c:v> Administrative Divisions of Rector’s  Office </c:v>
                </c:pt>
                <c:pt idx="3">
                  <c:v>Dean’s office</c:v>
                </c:pt>
                <c:pt idx="4">
                  <c:v>Offices</c:v>
                </c:pt>
                <c:pt idx="5">
                  <c:v>Centers</c:v>
                </c:pt>
                <c:pt idx="6">
                  <c:v>Publishing house</c:v>
                </c:pt>
                <c:pt idx="7">
                  <c:v>Services</c:v>
                </c:pt>
                <c:pt idx="8">
                  <c:v>Central Campus </c:v>
                </c:pt>
              </c:strCache>
            </c:strRef>
          </c:cat>
          <c:val>
            <c:numRef>
              <c:f>Sheet4!$B$97:$B$105</c:f>
              <c:numCache>
                <c:formatCode>General</c:formatCode>
                <c:ptCount val="9"/>
                <c:pt idx="0">
                  <c:v>4.5</c:v>
                </c:pt>
                <c:pt idx="1">
                  <c:v>9.1</c:v>
                </c:pt>
                <c:pt idx="2">
                  <c:v>9.1</c:v>
                </c:pt>
                <c:pt idx="3">
                  <c:v>15.9</c:v>
                </c:pt>
                <c:pt idx="4">
                  <c:v>18.2</c:v>
                </c:pt>
                <c:pt idx="5" formatCode="_-* #,##0.0_р_._-;\-* #,##0.0_р_._-;_-* &quot;-&quot;??_р_._-;_-@_-">
                  <c:v>25</c:v>
                </c:pt>
                <c:pt idx="6">
                  <c:v>6.8</c:v>
                </c:pt>
                <c:pt idx="7">
                  <c:v>6.8</c:v>
                </c:pt>
                <c:pt idx="8">
                  <c:v>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7556544"/>
        <c:axId val="207556936"/>
      </c:barChart>
      <c:catAx>
        <c:axId val="2075565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07556936"/>
        <c:crosses val="autoZero"/>
        <c:auto val="1"/>
        <c:lblAlgn val="ctr"/>
        <c:lblOffset val="100"/>
        <c:noMultiLvlLbl val="0"/>
      </c:catAx>
      <c:valAx>
        <c:axId val="207556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7556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Assistant staff -Full-time (%)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000" b="0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Stru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tures</a:t>
            </a:r>
            <a:r>
              <a:rPr lang="en-US" sz="2000" b="0" i="0" baseline="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Sheet4!$B$108:$B$109</c:f>
              <c:strCache>
                <c:ptCount val="1"/>
                <c:pt idx="0">
                  <c:v>Assistant staff (Full-time)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Sheet4!$A$110:$A$119</c:f>
              <c:strCache>
                <c:ptCount val="10"/>
                <c:pt idx="0">
                  <c:v>Rector’s  office</c:v>
                </c:pt>
                <c:pt idx="1">
                  <c:v>Vise-Rector’s offices</c:v>
                </c:pt>
                <c:pt idx="2">
                  <c:v> Administrative Divisions of Rector’s  Office </c:v>
                </c:pt>
                <c:pt idx="3">
                  <c:v>Dean’s office</c:v>
                </c:pt>
                <c:pt idx="4">
                  <c:v>Academic Departments </c:v>
                </c:pt>
                <c:pt idx="5">
                  <c:v>Offices</c:v>
                </c:pt>
                <c:pt idx="6">
                  <c:v>Centers</c:v>
                </c:pt>
                <c:pt idx="7">
                  <c:v>Publishing house</c:v>
                </c:pt>
                <c:pt idx="8">
                  <c:v>Services</c:v>
                </c:pt>
                <c:pt idx="9">
                  <c:v>Central Campus </c:v>
                </c:pt>
              </c:strCache>
            </c:strRef>
          </c:cat>
          <c:val>
            <c:numRef>
              <c:f>Sheet4!$B$110:$B$119</c:f>
              <c:numCache>
                <c:formatCode>General</c:formatCode>
                <c:ptCount val="10"/>
                <c:pt idx="0">
                  <c:v>1.6</c:v>
                </c:pt>
                <c:pt idx="1">
                  <c:v>7.9</c:v>
                </c:pt>
                <c:pt idx="2">
                  <c:v>11.1</c:v>
                </c:pt>
                <c:pt idx="3">
                  <c:v>12.7</c:v>
                </c:pt>
                <c:pt idx="4">
                  <c:v>4.8</c:v>
                </c:pt>
                <c:pt idx="5">
                  <c:v>9.5</c:v>
                </c:pt>
                <c:pt idx="6">
                  <c:v>14.3</c:v>
                </c:pt>
                <c:pt idx="7">
                  <c:v>11.1</c:v>
                </c:pt>
                <c:pt idx="8">
                  <c:v>15.9</c:v>
                </c:pt>
                <c:pt idx="9">
                  <c:v>11.1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4259312"/>
        <c:axId val="244255000"/>
      </c:barChart>
      <c:catAx>
        <c:axId val="244259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4255000"/>
        <c:crosses val="autoZero"/>
        <c:auto val="1"/>
        <c:lblAlgn val="ctr"/>
        <c:lblOffset val="100"/>
        <c:noMultiLvlLbl val="0"/>
      </c:catAx>
      <c:valAx>
        <c:axId val="2442550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4259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Assistant staff -Part-time (%)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000" b="0" i="0" baseline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Stru</a:t>
            </a:r>
            <a:r>
              <a:rPr lang="en-US" sz="2000" b="1" i="0" baseline="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z-Latn-AZ" sz="2000" b="1" i="0" baseline="0" dirty="0">
                <a:latin typeface="Times New Roman" pitchFamily="18" charset="0"/>
                <a:cs typeface="Times New Roman" pitchFamily="18" charset="0"/>
              </a:rPr>
              <a:t>tures</a:t>
            </a:r>
            <a:r>
              <a:rPr lang="en-US" sz="2000" b="0" i="0" baseline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i="0" baseline="0" dirty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Sheet4!$C$140:$C$141</c:f>
              <c:strCache>
                <c:ptCount val="1"/>
                <c:pt idx="0">
                  <c:v>Assistant staff (Part-time)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Sheet4!$B$142:$B$150</c:f>
              <c:strCache>
                <c:ptCount val="9"/>
                <c:pt idx="0">
                  <c:v>Rector’s  office</c:v>
                </c:pt>
                <c:pt idx="1">
                  <c:v>Vise-Rector’s offices</c:v>
                </c:pt>
                <c:pt idx="2">
                  <c:v> Administrative Divisions of Rector’s  Office </c:v>
                </c:pt>
                <c:pt idx="3">
                  <c:v>Dean’s office</c:v>
                </c:pt>
                <c:pt idx="4">
                  <c:v>Academic Departments </c:v>
                </c:pt>
                <c:pt idx="5">
                  <c:v>Offices</c:v>
                </c:pt>
                <c:pt idx="6">
                  <c:v>Centers</c:v>
                </c:pt>
                <c:pt idx="7">
                  <c:v>Services</c:v>
                </c:pt>
                <c:pt idx="8">
                  <c:v>Central Campus </c:v>
                </c:pt>
              </c:strCache>
            </c:strRef>
          </c:cat>
          <c:val>
            <c:numRef>
              <c:f>Sheet4!$C$142:$C$150</c:f>
              <c:numCache>
                <c:formatCode>General</c:formatCode>
                <c:ptCount val="9"/>
                <c:pt idx="0">
                  <c:v>2.2999999999999998</c:v>
                </c:pt>
                <c:pt idx="1">
                  <c:v>4.5</c:v>
                </c:pt>
                <c:pt idx="2">
                  <c:v>2.2999999999999998</c:v>
                </c:pt>
                <c:pt idx="3">
                  <c:v>2.2999999999999998</c:v>
                </c:pt>
                <c:pt idx="4">
                  <c:v>4.5</c:v>
                </c:pt>
                <c:pt idx="5">
                  <c:v>2.2999999999999998</c:v>
                </c:pt>
                <c:pt idx="6">
                  <c:v>15.9</c:v>
                </c:pt>
                <c:pt idx="7">
                  <c:v>54.5</c:v>
                </c:pt>
                <c:pt idx="8">
                  <c:v>11.4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4253432"/>
        <c:axId val="244256568"/>
      </c:barChart>
      <c:catAx>
        <c:axId val="244253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44256568"/>
        <c:crosses val="autoZero"/>
        <c:auto val="1"/>
        <c:lblAlgn val="ctr"/>
        <c:lblOffset val="100"/>
        <c:noMultiLvlLbl val="0"/>
      </c:catAx>
      <c:valAx>
        <c:axId val="244256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4253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en-US" sz="2400" b="1" i="0" baseline="0" dirty="0" smtClean="0"/>
              <a:t>Non-academic staff</a:t>
            </a:r>
            <a:endParaRPr lang="ru-RU" sz="2400" b="1" i="0" baseline="0" dirty="0" smtClean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800" b="1" i="0" u="none" strike="noStrike" kern="1200" baseline="0">
                <a:solidFill>
                  <a:sysClr val="windowText" lastClr="000000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az-Latn-AZ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Gender</a:t>
            </a:r>
            <a:r>
              <a:rPr lang="az-Latn-AZ" sz="20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2124593400184012"/>
                  <c:y val="0.1209270844569087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Man</a:t>
                    </a:r>
                    <a:r>
                      <a:rPr lang="en-US" sz="1400" dirty="0"/>
                      <a:t>
35%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8541289977641812"/>
                  <c:y val="-8.851581591230028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Woman</a:t>
                    </a:r>
                    <a:r>
                      <a:rPr lang="en-US" sz="1400" dirty="0"/>
                      <a:t>
65%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Sheet2!$I$520:$J$521</c:f>
              <c:multiLvlStrCache>
                <c:ptCount val="2"/>
                <c:lvl>
                  <c:pt idx="0">
                    <c:v>Kişi</c:v>
                  </c:pt>
                  <c:pt idx="1">
                    <c:v>Qadın</c:v>
                  </c:pt>
                </c:lvl>
                <c:lvl>
                  <c:pt idx="0">
                    <c:v>Cinsi heyət</c:v>
                  </c:pt>
                </c:lvl>
              </c:multiLvlStrCache>
            </c:multiLvlStrRef>
          </c:cat>
          <c:val>
            <c:numRef>
              <c:f>Sheet2!$I$522:$J$522</c:f>
              <c:numCache>
                <c:formatCode>General</c:formatCode>
                <c:ptCount val="2"/>
                <c:pt idx="0">
                  <c:v>35.5</c:v>
                </c:pt>
                <c:pt idx="1">
                  <c:v>64.5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5471-9DF5-410D-A546-175B9EB4E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390A-2F68-43DF-9D57-D9973393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5471-9DF5-410D-A546-175B9EB4E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390A-2F68-43DF-9D57-D9973393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5471-9DF5-410D-A546-175B9EB4E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390A-2F68-43DF-9D57-D9973393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5471-9DF5-410D-A546-175B9EB4E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390A-2F68-43DF-9D57-D9973393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5471-9DF5-410D-A546-175B9EB4E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390A-2F68-43DF-9D57-D9973393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5471-9DF5-410D-A546-175B9EB4E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390A-2F68-43DF-9D57-D9973393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5471-9DF5-410D-A546-175B9EB4E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390A-2F68-43DF-9D57-D9973393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5471-9DF5-410D-A546-175B9EB4E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390A-2F68-43DF-9D57-D9973393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5471-9DF5-410D-A546-175B9EB4E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390A-2F68-43DF-9D57-D9973393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5471-9DF5-410D-A546-175B9EB4E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390A-2F68-43DF-9D57-D9973393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25471-9DF5-410D-A546-175B9EB4E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3390A-2F68-43DF-9D57-D9973393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25471-9DF5-410D-A546-175B9EB4E7B8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3390A-2F68-43DF-9D57-D99733932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EMPLOYEE </a:t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NON-ACADEMIC STAFF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2"/>
            <a:ext cx="6400800" cy="1924048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(Spring 2015)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357166"/>
          <a:ext cx="8429684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Non-academic  staff </a:t>
            </a:r>
            <a:r>
              <a:rPr lang="az-Latn-AZ" sz="2800" b="1" dirty="0" smtClean="0">
                <a:latin typeface="Times New Roman" pitchFamily="18" charset="0"/>
                <a:cs typeface="Times New Roman" pitchFamily="18" charset="0"/>
              </a:rPr>
              <a:t>(in %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- University-wide</a:t>
            </a:r>
            <a:r>
              <a:rPr lang="az-Latn-AZ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190625" y="941388"/>
          <a:ext cx="6743700" cy="6564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Document" r:id="rId4" imgW="9534074" imgH="9280385" progId="Word.Document.12">
                  <p:embed/>
                </p:oleObj>
              </mc:Choice>
              <mc:Fallback>
                <p:oleObj name="Document" r:id="rId4" imgW="9534074" imgH="9280385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941388"/>
                        <a:ext cx="6743700" cy="6564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14290"/>
          <a:ext cx="8229600" cy="5911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137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Document</vt:lpstr>
      <vt:lpstr>EMPLOYEE  (NON-ACADEMIC STAFF)</vt:lpstr>
      <vt:lpstr>Non-academic  staff (in % - University-wide)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NON-ACADEMIC STAFF</dc:title>
  <dc:creator>grasulova</dc:creator>
  <cp:lastModifiedBy>Gunel</cp:lastModifiedBy>
  <cp:revision>135</cp:revision>
  <dcterms:created xsi:type="dcterms:W3CDTF">2015-04-17T04:51:22Z</dcterms:created>
  <dcterms:modified xsi:type="dcterms:W3CDTF">2016-05-04T07:10:33Z</dcterms:modified>
</cp:coreProperties>
</file>