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7%20fayl\akademik%20departament%20(akademik%20is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7%20fayl\akademik%20departament%20(akademik%20is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number of subjects (%)</a:t>
            </a:r>
            <a:r>
              <a:rPr lang="en-US" dirty="0"/>
              <a:t>
</a:t>
            </a:r>
          </a:p>
        </c:rich>
      </c:tx>
      <c:layout>
        <c:manualLayout>
          <c:xMode val="edge"/>
          <c:yMode val="edge"/>
          <c:x val="0.17145195392242651"/>
          <c:y val="6.364953599556466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Sheet1!$B$45</c:f>
              <c:strCache>
                <c:ptCount val="1"/>
                <c:pt idx="0">
                  <c:v>The number of subjects taught in groups 
(%)
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20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Sheet1!$A$46:$A$67</c:f>
              <c:strCache>
                <c:ptCount val="22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Electron., Telecom.and Radio Eng.</c:v>
                </c:pt>
                <c:pt idx="4">
                  <c:v>Mathematics</c:v>
                </c:pt>
                <c:pt idx="5">
                  <c:v>Chemistry</c:v>
                </c:pt>
                <c:pt idx="6">
                  <c:v>Physics</c:v>
                </c:pt>
                <c:pt idx="7">
                  <c:v>History and Archaeology</c:v>
                </c:pt>
                <c:pt idx="8">
                  <c:v>Azerbaijani Language and Literature</c:v>
                </c:pt>
                <c:pt idx="9">
                  <c:v>English Language and Literature</c:v>
                </c:pt>
                <c:pt idx="10">
                  <c:v>Music and Fine Arts</c:v>
                </c:pt>
                <c:pt idx="11">
                  <c:v>Law</c:v>
                </c:pt>
                <c:pt idx="12">
                  <c:v>Eastern Lang. and Religious Studies</c:v>
                </c:pt>
                <c:pt idx="13">
                  <c:v>Biological Sciences</c:v>
                </c:pt>
                <c:pt idx="14">
                  <c:v>Modern Lang. and Comparative Literat.</c:v>
                </c:pt>
                <c:pt idx="15">
                  <c:v>Economics and Management</c:v>
                </c:pt>
                <c:pt idx="16">
                  <c:v>Polit.Science and Internat. Relations</c:v>
                </c:pt>
                <c:pt idx="17">
                  <c:v>Philosophy and Human Studies</c:v>
                </c:pt>
                <c:pt idx="18">
                  <c:v>Journalism</c:v>
                </c:pt>
                <c:pt idx="19">
                  <c:v>Education</c:v>
                </c:pt>
                <c:pt idx="20">
                  <c:v>Geography and Enironment</c:v>
                </c:pt>
                <c:pt idx="21">
                  <c:v>Psychology</c:v>
                </c:pt>
              </c:strCache>
            </c:strRef>
          </c:cat>
          <c:val>
            <c:numRef>
              <c:f>Sheet1!$B$46:$B$67</c:f>
              <c:numCache>
                <c:formatCode>0.0</c:formatCode>
                <c:ptCount val="22"/>
                <c:pt idx="0">
                  <c:v>8.24</c:v>
                </c:pt>
                <c:pt idx="1">
                  <c:v>1.7600000000000009</c:v>
                </c:pt>
                <c:pt idx="2">
                  <c:v>0.59000000000000041</c:v>
                </c:pt>
                <c:pt idx="3">
                  <c:v>1.47</c:v>
                </c:pt>
                <c:pt idx="4">
                  <c:v>3.82</c:v>
                </c:pt>
                <c:pt idx="5">
                  <c:v>1.47</c:v>
                </c:pt>
                <c:pt idx="6">
                  <c:v>0.59000000000000041</c:v>
                </c:pt>
                <c:pt idx="7">
                  <c:v>4.71</c:v>
                </c:pt>
                <c:pt idx="8">
                  <c:v>7.94</c:v>
                </c:pt>
                <c:pt idx="9">
                  <c:v>23.53</c:v>
                </c:pt>
                <c:pt idx="10">
                  <c:v>5.59</c:v>
                </c:pt>
                <c:pt idx="11">
                  <c:v>2.3499999999999988</c:v>
                </c:pt>
                <c:pt idx="12">
                  <c:v>4.1199999999999966</c:v>
                </c:pt>
                <c:pt idx="13">
                  <c:v>2.65</c:v>
                </c:pt>
                <c:pt idx="14">
                  <c:v>2.3499999999999988</c:v>
                </c:pt>
                <c:pt idx="15">
                  <c:v>12.65</c:v>
                </c:pt>
                <c:pt idx="16">
                  <c:v>3.82</c:v>
                </c:pt>
                <c:pt idx="17">
                  <c:v>0.88000000000000045</c:v>
                </c:pt>
                <c:pt idx="18">
                  <c:v>1.47</c:v>
                </c:pt>
                <c:pt idx="19">
                  <c:v>4.1199999999999966</c:v>
                </c:pt>
                <c:pt idx="20">
                  <c:v>0.88000000000000045</c:v>
                </c:pt>
                <c:pt idx="21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7004232"/>
        <c:axId val="247007368"/>
      </c:barChart>
      <c:catAx>
        <c:axId val="247004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7007368"/>
        <c:crosses val="autoZero"/>
        <c:auto val="1"/>
        <c:lblAlgn val="ctr"/>
        <c:lblOffset val="100"/>
        <c:noMultiLvlLbl val="0"/>
      </c:catAx>
      <c:valAx>
        <c:axId val="24700736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47004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az-Latn-AZ" sz="3600" b="1" i="0" u="none" strike="noStrike" baseline="0" dirty="0">
                <a:latin typeface="Times New Roman" pitchFamily="18" charset="0"/>
                <a:cs typeface="Times New Roman" pitchFamily="18" charset="0"/>
              </a:rPr>
              <a:t>The total number of students in groups of subjects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Sheet1!$B$70</c:f>
              <c:strCache>
                <c:ptCount val="1"/>
                <c:pt idx="0">
                  <c:v>Students are taught in groups of subjects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Sheet1!$A$71:$A$92</c:f>
              <c:strCache>
                <c:ptCount val="22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Electron., Telecom.and Radio Eng.</c:v>
                </c:pt>
                <c:pt idx="4">
                  <c:v>Mathematics</c:v>
                </c:pt>
                <c:pt idx="5">
                  <c:v>Chemistry</c:v>
                </c:pt>
                <c:pt idx="6">
                  <c:v>Physics</c:v>
                </c:pt>
                <c:pt idx="7">
                  <c:v>History and Archaeology</c:v>
                </c:pt>
                <c:pt idx="8">
                  <c:v>Azerbaijani Language and Literature</c:v>
                </c:pt>
                <c:pt idx="9">
                  <c:v>English Language and Literature</c:v>
                </c:pt>
                <c:pt idx="10">
                  <c:v>Music and Fine Arts</c:v>
                </c:pt>
                <c:pt idx="11">
                  <c:v>Law</c:v>
                </c:pt>
                <c:pt idx="12">
                  <c:v>Eastern Lang. and Religious Studies</c:v>
                </c:pt>
                <c:pt idx="13">
                  <c:v>Biological Sciences</c:v>
                </c:pt>
                <c:pt idx="14">
                  <c:v>Modern Lang. and Comparative Literat.</c:v>
                </c:pt>
                <c:pt idx="15">
                  <c:v>Economics and Management</c:v>
                </c:pt>
                <c:pt idx="16">
                  <c:v>Polit.Science and Internat. Relations</c:v>
                </c:pt>
                <c:pt idx="17">
                  <c:v>Philosophy and Human Studies</c:v>
                </c:pt>
                <c:pt idx="18">
                  <c:v>Journalism</c:v>
                </c:pt>
                <c:pt idx="19">
                  <c:v>Education</c:v>
                </c:pt>
                <c:pt idx="20">
                  <c:v>Geography and Enironment</c:v>
                </c:pt>
                <c:pt idx="21">
                  <c:v>Psychology</c:v>
                </c:pt>
              </c:strCache>
            </c:strRef>
          </c:cat>
          <c:val>
            <c:numRef>
              <c:f>Sheet1!$B$71:$B$92</c:f>
              <c:numCache>
                <c:formatCode>0.0</c:formatCode>
                <c:ptCount val="22"/>
                <c:pt idx="0" formatCode="General">
                  <c:v>7.1</c:v>
                </c:pt>
                <c:pt idx="1">
                  <c:v>1.52</c:v>
                </c:pt>
                <c:pt idx="2">
                  <c:v>0.24000000000000021</c:v>
                </c:pt>
                <c:pt idx="3">
                  <c:v>0.83000000000000063</c:v>
                </c:pt>
                <c:pt idx="4">
                  <c:v>4.6599999999999975</c:v>
                </c:pt>
                <c:pt idx="5">
                  <c:v>1.3900000000000001</c:v>
                </c:pt>
                <c:pt idx="6">
                  <c:v>0.96000000000000063</c:v>
                </c:pt>
                <c:pt idx="7">
                  <c:v>5.37</c:v>
                </c:pt>
                <c:pt idx="8">
                  <c:v>9.67</c:v>
                </c:pt>
                <c:pt idx="9">
                  <c:v>20.39</c:v>
                </c:pt>
                <c:pt idx="10">
                  <c:v>4.28</c:v>
                </c:pt>
                <c:pt idx="11">
                  <c:v>3.5</c:v>
                </c:pt>
                <c:pt idx="12">
                  <c:v>3.69</c:v>
                </c:pt>
                <c:pt idx="13">
                  <c:v>3.2800000000000002</c:v>
                </c:pt>
                <c:pt idx="14">
                  <c:v>2.67</c:v>
                </c:pt>
                <c:pt idx="15">
                  <c:v>13.9</c:v>
                </c:pt>
                <c:pt idx="16">
                  <c:v>5.0599999999999996</c:v>
                </c:pt>
                <c:pt idx="17">
                  <c:v>1.1299999999999979</c:v>
                </c:pt>
                <c:pt idx="18">
                  <c:v>1.07</c:v>
                </c:pt>
                <c:pt idx="19">
                  <c:v>3.44</c:v>
                </c:pt>
                <c:pt idx="20">
                  <c:v>0.84000000000000064</c:v>
                </c:pt>
                <c:pt idx="21">
                  <c:v>5.0199999999999996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7009720"/>
        <c:axId val="247008152"/>
      </c:barChart>
      <c:catAx>
        <c:axId val="247009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7008152"/>
        <c:crosses val="autoZero"/>
        <c:auto val="1"/>
        <c:lblAlgn val="ctr"/>
        <c:lblOffset val="100"/>
        <c:noMultiLvlLbl val="0"/>
      </c:catAx>
      <c:valAx>
        <c:axId val="247008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7009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0C29-D9A3-4045-9FEA-5359D3FF51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493-1BFF-4CAB-8DBB-D5F6B07C8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0C29-D9A3-4045-9FEA-5359D3FF51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493-1BFF-4CAB-8DBB-D5F6B07C8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0C29-D9A3-4045-9FEA-5359D3FF51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493-1BFF-4CAB-8DBB-D5F6B07C8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0C29-D9A3-4045-9FEA-5359D3FF51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493-1BFF-4CAB-8DBB-D5F6B07C8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0C29-D9A3-4045-9FEA-5359D3FF51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493-1BFF-4CAB-8DBB-D5F6B07C8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0C29-D9A3-4045-9FEA-5359D3FF51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493-1BFF-4CAB-8DBB-D5F6B07C8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0C29-D9A3-4045-9FEA-5359D3FF51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493-1BFF-4CAB-8DBB-D5F6B07C8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0C29-D9A3-4045-9FEA-5359D3FF51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493-1BFF-4CAB-8DBB-D5F6B07C8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0C29-D9A3-4045-9FEA-5359D3FF51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493-1BFF-4CAB-8DBB-D5F6B07C8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0C29-D9A3-4045-9FEA-5359D3FF51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493-1BFF-4CAB-8DBB-D5F6B07C8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0C29-D9A3-4045-9FEA-5359D3FF51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493-1BFF-4CAB-8DBB-D5F6B07C8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60C29-D9A3-4045-9FEA-5359D3FF51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57493-1BFF-4CAB-8DBB-D5F6B07C8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Academic Departments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General  Information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(%)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-573088" y="706438"/>
          <a:ext cx="9902826" cy="5794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7501102" imgH="8085578" progId="Word.Document.12">
                  <p:embed/>
                </p:oleObj>
              </mc:Choice>
              <mc:Fallback>
                <p:oleObj name="Document" r:id="rId4" imgW="7501102" imgH="8085578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73088" y="706438"/>
                        <a:ext cx="9902826" cy="5794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48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16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Document</vt:lpstr>
      <vt:lpstr>Academic Departments        General  Information  (%)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 Information Academic Departments (%)</dc:title>
  <dc:creator>grasulova</dc:creator>
  <cp:lastModifiedBy>Gunel</cp:lastModifiedBy>
  <cp:revision>23</cp:revision>
  <dcterms:created xsi:type="dcterms:W3CDTF">2014-12-02T10:19:28Z</dcterms:created>
  <dcterms:modified xsi:type="dcterms:W3CDTF">2016-05-04T07:02:51Z</dcterms:modified>
</cp:coreProperties>
</file>