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57" r:id="rId3"/>
    <p:sldId id="258" r:id="rId4"/>
    <p:sldId id="259" r:id="rId5"/>
    <p:sldId id="263" r:id="rId6"/>
    <p:sldId id="264" r:id="rId7"/>
    <p:sldId id="307" r:id="rId8"/>
    <p:sldId id="265" r:id="rId9"/>
    <p:sldId id="266" r:id="rId10"/>
    <p:sldId id="292" r:id="rId11"/>
    <p:sldId id="267" r:id="rId12"/>
    <p:sldId id="269" r:id="rId13"/>
    <p:sldId id="270" r:id="rId14"/>
    <p:sldId id="271" r:id="rId15"/>
    <p:sldId id="272" r:id="rId16"/>
    <p:sldId id="293" r:id="rId17"/>
    <p:sldId id="273" r:id="rId18"/>
    <p:sldId id="294" r:id="rId19"/>
    <p:sldId id="274" r:id="rId20"/>
    <p:sldId id="275" r:id="rId21"/>
    <p:sldId id="276" r:id="rId22"/>
    <p:sldId id="279" r:id="rId23"/>
    <p:sldId id="281" r:id="rId24"/>
    <p:sldId id="282" r:id="rId25"/>
    <p:sldId id="285" r:id="rId26"/>
    <p:sldId id="286" r:id="rId27"/>
    <p:sldId id="287" r:id="rId28"/>
    <p:sldId id="288" r:id="rId29"/>
    <p:sldId id="305" r:id="rId30"/>
    <p:sldId id="309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la Trump-Roberts" initials="KT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Chapter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 charset="0"/>
              </a:rPr>
              <a:t>© 2015 Cengage</a:t>
            </a:r>
            <a:r>
              <a:rPr lang="en-US" sz="1000" baseline="0" dirty="0">
                <a:cs typeface="Arial" charset="0"/>
              </a:rPr>
              <a:t> Learning. </a:t>
            </a:r>
            <a:r>
              <a:rPr lang="en-US" sz="1000" dirty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/>
              <a:t>Business Analytics:</a:t>
            </a:r>
            <a:br>
              <a:rPr kumimoji="0" lang="en-US" sz="4400" cap="all" baseline="0" dirty="0"/>
            </a:br>
            <a:r>
              <a:rPr kumimoji="0" lang="en-US" sz="4400" cap="all" baseline="0" dirty="0"/>
              <a:t>Data Analysis and</a:t>
            </a:r>
            <a:br>
              <a:rPr kumimoji="0" lang="en-US" sz="4400" cap="all" baseline="0" dirty="0"/>
            </a:br>
            <a:r>
              <a:rPr kumimoji="0" lang="en-US" sz="4400" cap="all" baseline="0" dirty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8768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7150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400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BE4E-BBD6-4463-BC77-FBFDC9C142F2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vis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6172200"/>
            <a:ext cx="914400" cy="533400"/>
          </a:xfrm>
        </p:spPr>
        <p:txBody>
          <a:bodyPr>
            <a:normAutofit/>
          </a:bodyPr>
          <a:lstStyle>
            <a:lvl1pPr>
              <a:buNone/>
              <a:defRPr sz="2800" baseline="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Chapter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43145" y="27717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 charset="0"/>
              </a:rPr>
              <a:t>© 2015 Cengage</a:t>
            </a:r>
            <a:r>
              <a:rPr lang="en-US" sz="1000" baseline="0" dirty="0">
                <a:cs typeface="Arial" charset="0"/>
              </a:rPr>
              <a:t> Learning. </a:t>
            </a:r>
            <a:r>
              <a:rPr lang="en-US" sz="1000" dirty="0">
                <a:cs typeface="Arial" charset="0"/>
              </a:rPr>
              <a:t>All Rights Reserved.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362200" y="3733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cap="all" baseline="0" dirty="0"/>
              <a:t>Business Analytics:</a:t>
            </a:r>
            <a:br>
              <a:rPr kumimoji="0" lang="en-US" sz="4400" cap="all" baseline="0" dirty="0"/>
            </a:br>
            <a:r>
              <a:rPr kumimoji="0" lang="en-US" sz="4400" cap="all" baseline="0" dirty="0"/>
              <a:t>Data Analysis and</a:t>
            </a:r>
            <a:br>
              <a:rPr kumimoji="0" lang="en-US" sz="4400" cap="all" baseline="0" dirty="0"/>
            </a:br>
            <a:r>
              <a:rPr kumimoji="0" lang="en-US" sz="4400" cap="all" baseline="0" dirty="0"/>
              <a:t>Decision Making</a:t>
            </a:r>
            <a:endParaRPr lang="en-US" sz="4400" b="1" cap="all" baseline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038600" cy="488743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589566"/>
            <a:ext cx="4006701" cy="488743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962400" cy="4267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962400" cy="6096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962400" cy="6096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553200"/>
            <a:ext cx="807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Excel-20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533893" cy="53389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295400" cy="4724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981200" y="1752600"/>
            <a:ext cx="6781800" cy="4724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553200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cs typeface="Arial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2ABE4E-BBD6-4463-BC77-FBFDC9C142F2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B5ACC4-1242-4D72-BA11-D5AA5AAA2D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71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Under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0"/>
            <a:ext cx="81534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Payoff Table</a:t>
            </a:r>
          </a:p>
          <a:p>
            <a:pPr>
              <a:buNone/>
            </a:pPr>
            <a:r>
              <a:rPr lang="en-US" sz="3600" dirty="0"/>
              <a:t>Decision Trees</a:t>
            </a:r>
          </a:p>
          <a:p>
            <a:pPr>
              <a:buNone/>
            </a:pPr>
            <a:r>
              <a:rPr lang="en-US" sz="3600" dirty="0"/>
              <a:t>The Precision Tree Add-In</a:t>
            </a:r>
          </a:p>
          <a:p>
            <a:pPr>
              <a:buNone/>
            </a:pPr>
            <a:r>
              <a:rPr lang="en-US" sz="3600" dirty="0" err="1"/>
              <a:t>Bayes</a:t>
            </a:r>
            <a:r>
              <a:rPr lang="en-US" sz="3600" dirty="0"/>
              <a:t>` Rule </a:t>
            </a:r>
          </a:p>
          <a:p>
            <a:pPr>
              <a:buNone/>
            </a:pPr>
            <a:r>
              <a:rPr lang="en-US" sz="3600" dirty="0"/>
              <a:t>Utility Based Decisions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</a:t>
            </a:r>
            <a:br>
              <a:rPr lang="en-US" dirty="0"/>
            </a:br>
            <a:r>
              <a:rPr lang="en-US" sz="2200" dirty="0"/>
              <a:t>(slide 2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Decision trees </a:t>
            </a:r>
            <a:r>
              <a:rPr lang="en-US" dirty="0">
                <a:solidFill>
                  <a:srgbClr val="000000"/>
                </a:solidFill>
              </a:rPr>
              <a:t>are composed of </a:t>
            </a:r>
            <a:r>
              <a:rPr lang="en-US" i="1" dirty="0">
                <a:solidFill>
                  <a:srgbClr val="000000"/>
                </a:solidFill>
              </a:rPr>
              <a:t>nodes</a:t>
            </a:r>
            <a:r>
              <a:rPr lang="en-US" dirty="0">
                <a:solidFill>
                  <a:srgbClr val="000000"/>
                </a:solidFill>
              </a:rPr>
              <a:t> (circles, squares, and triangles) and </a:t>
            </a:r>
            <a:r>
              <a:rPr lang="en-US" i="1" dirty="0">
                <a:solidFill>
                  <a:srgbClr val="000000"/>
                </a:solidFill>
              </a:rPr>
              <a:t>branches</a:t>
            </a:r>
            <a:r>
              <a:rPr lang="en-US" dirty="0">
                <a:solidFill>
                  <a:srgbClr val="000000"/>
                </a:solidFill>
              </a:rPr>
              <a:t> (lines).</a:t>
            </a:r>
          </a:p>
          <a:p>
            <a:r>
              <a:rPr lang="en-US" dirty="0">
                <a:solidFill>
                  <a:srgbClr val="000000"/>
                </a:solidFill>
              </a:rPr>
              <a:t>The nodes represent points in time. A </a:t>
            </a:r>
            <a:r>
              <a:rPr lang="en-US" i="1" dirty="0">
                <a:solidFill>
                  <a:srgbClr val="000000"/>
                </a:solidFill>
              </a:rPr>
              <a:t>decision node </a:t>
            </a:r>
            <a:r>
              <a:rPr lang="en-US" dirty="0">
                <a:solidFill>
                  <a:srgbClr val="000000"/>
                </a:solidFill>
              </a:rPr>
              <a:t>(a square) represents a time when the decision maker makes a decision. 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000000"/>
                </a:solidFill>
              </a:rPr>
              <a:t>chance node </a:t>
            </a:r>
            <a:r>
              <a:rPr lang="en-US" dirty="0">
                <a:solidFill>
                  <a:srgbClr val="000000"/>
                </a:solidFill>
              </a:rPr>
              <a:t>(a circle) represents a time when the result of an uncertain outcome becomes known.</a:t>
            </a:r>
          </a:p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000000"/>
                </a:solidFill>
              </a:rPr>
              <a:t>end node </a:t>
            </a:r>
            <a:r>
              <a:rPr lang="en-US" dirty="0">
                <a:solidFill>
                  <a:srgbClr val="000000"/>
                </a:solidFill>
              </a:rPr>
              <a:t>(a triangle) indicates that the problem is completed—all decisions have </a:t>
            </a:r>
            <a:r>
              <a:rPr lang="en-US" dirty="0"/>
              <a:t>been made, all uncertainty has been resolved, and all payoffs and costs have been incurred.</a:t>
            </a:r>
          </a:p>
          <a:p>
            <a:r>
              <a:rPr lang="en-US" dirty="0"/>
              <a:t>Time proceeds </a:t>
            </a:r>
            <a:r>
              <a:rPr lang="en-US" i="1" dirty="0">
                <a:solidFill>
                  <a:srgbClr val="000000"/>
                </a:solidFill>
              </a:rPr>
              <a:t>from left to right</a:t>
            </a:r>
            <a:r>
              <a:rPr lang="en-US" dirty="0">
                <a:solidFill>
                  <a:srgbClr val="000000"/>
                </a:solidFill>
              </a:rPr>
              <a:t>. Any branches leading into a node (from the left) have already occurred. Any branches leading out of a node (to the right) have not yet occurred.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8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</a:t>
            </a:r>
            <a:br>
              <a:rPr lang="en-US" dirty="0"/>
            </a:br>
            <a:r>
              <a:rPr lang="en-US" sz="2200" dirty="0"/>
              <a:t>(slide 3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Branches leading out of a decision node represent the possible decisions; the decision maker can choose the preferred branch. </a:t>
            </a:r>
          </a:p>
          <a:p>
            <a:r>
              <a:rPr lang="en-US" dirty="0">
                <a:solidFill>
                  <a:srgbClr val="000000"/>
                </a:solidFill>
              </a:rPr>
              <a:t>Branches leading out of chance nodes represent the possible outcomes of uncertain events; the decision maker has no control over which of these will occur.</a:t>
            </a:r>
          </a:p>
          <a:p>
            <a:r>
              <a:rPr lang="en-US" dirty="0">
                <a:solidFill>
                  <a:srgbClr val="000000"/>
                </a:solidFill>
              </a:rPr>
              <a:t>Probabilities are listed on chance branches. These probabilities are </a:t>
            </a:r>
            <a:r>
              <a:rPr lang="en-US" i="1" dirty="0">
                <a:solidFill>
                  <a:srgbClr val="000000"/>
                </a:solidFill>
              </a:rPr>
              <a:t>conditional</a:t>
            </a:r>
            <a:r>
              <a:rPr lang="en-US" dirty="0">
                <a:solidFill>
                  <a:srgbClr val="000000"/>
                </a:solidFill>
              </a:rPr>
              <a:t> on the events that have already been observed (those to the left).</a:t>
            </a:r>
          </a:p>
          <a:p>
            <a:r>
              <a:rPr lang="en-US" dirty="0">
                <a:solidFill>
                  <a:srgbClr val="000000"/>
                </a:solidFill>
              </a:rPr>
              <a:t>Probabilities on branches leading out of any chance node must sum to 1.</a:t>
            </a:r>
          </a:p>
          <a:p>
            <a:r>
              <a:rPr lang="en-US" dirty="0">
                <a:solidFill>
                  <a:srgbClr val="000000"/>
                </a:solidFill>
              </a:rPr>
              <a:t>Monetary values are shown to the right of the end nodes. </a:t>
            </a:r>
          </a:p>
          <a:p>
            <a:r>
              <a:rPr lang="en-US" dirty="0">
                <a:solidFill>
                  <a:srgbClr val="000000"/>
                </a:solidFill>
              </a:rPr>
              <a:t>EMVs are calculated through a “folding-back” process. They are shown above the various nodes.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5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</a:t>
            </a:r>
            <a:br>
              <a:rPr lang="en-US" dirty="0"/>
            </a:br>
            <a:r>
              <a:rPr lang="en-US" sz="2200" dirty="0"/>
              <a:t>(slide 4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decision tree allows you to use the following </a:t>
            </a:r>
            <a:r>
              <a:rPr lang="en-US" b="1" dirty="0">
                <a:solidFill>
                  <a:schemeClr val="tx2"/>
                </a:solidFill>
              </a:rPr>
              <a:t>folding-back procedure </a:t>
            </a:r>
            <a:r>
              <a:rPr lang="en-US" dirty="0"/>
              <a:t>to find the EMVs and the optimal decision:</a:t>
            </a:r>
          </a:p>
          <a:p>
            <a:pPr lvl="1"/>
            <a:r>
              <a:rPr lang="en-US" dirty="0"/>
              <a:t>Starting from the right of the decision tree and working back to the left:</a:t>
            </a:r>
          </a:p>
          <a:p>
            <a:pPr lvl="2"/>
            <a:r>
              <a:rPr lang="en-US" dirty="0"/>
              <a:t>At each chance node, calculate an EMV—a sum of products of monetary values and probabilities.</a:t>
            </a:r>
          </a:p>
          <a:p>
            <a:pPr lvl="2"/>
            <a:r>
              <a:rPr lang="en-US" dirty="0"/>
              <a:t>At each decision node, take a maximum of EMVs to identify the optimal decision.</a:t>
            </a:r>
          </a:p>
          <a:p>
            <a:r>
              <a:rPr lang="en-US" dirty="0"/>
              <a:t>The PrecisionTree add-in does the folding-back calculations for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7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Profiles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4617B"/>
                </a:solidFill>
              </a:rPr>
              <a:t>risk profile </a:t>
            </a:r>
            <a:r>
              <a:rPr lang="en-US" dirty="0"/>
              <a:t>for a decision is a “spike” chart that represents the probability distribution of monetary outcomes for this decision.</a:t>
            </a:r>
          </a:p>
          <a:p>
            <a:pPr lvl="1"/>
            <a:r>
              <a:rPr lang="en-US" dirty="0"/>
              <a:t>By looking at the risk profile for a particular decision, you can see the risks and rewards involved. </a:t>
            </a:r>
          </a:p>
          <a:p>
            <a:pPr lvl="1"/>
            <a:r>
              <a:rPr lang="en-US" dirty="0"/>
              <a:t>By comparing risk profiles for different decisions, you can gain more insight into their relative strengths and weaknesses.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873854"/>
            <a:ext cx="3860800" cy="27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6.1:</a:t>
            </a:r>
            <a:br>
              <a:rPr lang="en-US" dirty="0"/>
            </a:br>
            <a:r>
              <a:rPr lang="en-US" dirty="0"/>
              <a:t>SciTools Bidding Decision 1.xlsx </a:t>
            </a:r>
            <a:r>
              <a:rPr lang="en-US" sz="2200" dirty="0"/>
              <a:t>(slide 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57600"/>
          </a:xfrm>
        </p:spPr>
        <p:txBody>
          <a:bodyPr>
            <a:noAutofit/>
          </a:bodyPr>
          <a:lstStyle/>
          <a:p>
            <a:r>
              <a:rPr lang="en-US" sz="2200" b="1" dirty="0"/>
              <a:t>Objective</a:t>
            </a:r>
            <a:r>
              <a:rPr lang="en-US" sz="2200" dirty="0"/>
              <a:t>: To develop a decision model that finds the EMV for various bidding strategies and indicates the best bidding strategy.</a:t>
            </a:r>
          </a:p>
          <a:p>
            <a:r>
              <a:rPr lang="en-US" sz="2200" b="1" dirty="0"/>
              <a:t>Solution</a:t>
            </a:r>
            <a:r>
              <a:rPr lang="en-US" sz="2200" dirty="0"/>
              <a:t>: For a particular government contract, SciTools Incorporated estimates that the possible low bids from the competition, and their associated probabilities, are those shown below.</a:t>
            </a:r>
          </a:p>
          <a:p>
            <a:r>
              <a:rPr lang="en-US" sz="2200" dirty="0"/>
              <a:t>SciTools also believes there is a 30% chance that there will be </a:t>
            </a:r>
            <a:r>
              <a:rPr lang="en-US" sz="2200" i="1" dirty="0"/>
              <a:t>no</a:t>
            </a:r>
            <a:r>
              <a:rPr lang="en-US" sz="2200" dirty="0"/>
              <a:t> competing bids.</a:t>
            </a:r>
          </a:p>
          <a:p>
            <a:r>
              <a:rPr lang="en-US" sz="2200" dirty="0"/>
              <a:t>The cost to prepare a bid is $5000, and the cost to supply the instruments if it wins the contract is $95,000.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5181600"/>
            <a:ext cx="5257800" cy="15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8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6.1:</a:t>
            </a:r>
            <a:br>
              <a:rPr lang="en-US" dirty="0"/>
            </a:br>
            <a:r>
              <a:rPr lang="en-US" dirty="0"/>
              <a:t>SciTools Bidding Decision 1.xlsx </a:t>
            </a:r>
            <a:r>
              <a:rPr lang="en-US" sz="2200" dirty="0"/>
              <a:t>(slide 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391400" cy="2067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5312" t="5541" r="2709" b="2949"/>
          <a:stretch/>
        </p:blipFill>
        <p:spPr>
          <a:xfrm>
            <a:off x="2133600" y="3581400"/>
            <a:ext cx="5028438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6.1:</a:t>
            </a:r>
            <a:br>
              <a:rPr lang="en-US" dirty="0"/>
            </a:br>
            <a:r>
              <a:rPr lang="en-US" dirty="0"/>
              <a:t>SciTools Bidding Decision 1.xlsx </a:t>
            </a:r>
            <a:r>
              <a:rPr lang="en-US" sz="2200" dirty="0"/>
              <a:t>(slide 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14600"/>
            <a:ext cx="3206896" cy="2264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82135"/>
            <a:ext cx="4458222" cy="34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PrecisionTree Add-In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Decision trees present a challenge for Excel</a:t>
            </a:r>
            <a:r>
              <a:rPr lang="en-US" baseline="30000" dirty="0"/>
              <a:t>®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tx2"/>
                </a:solidFill>
              </a:rPr>
              <a:t>PrecisionTree</a:t>
            </a:r>
            <a:r>
              <a:rPr lang="en-US" dirty="0"/>
              <a:t>, a powerful add-in developed by Palisade Corporation, makes the process relatively straightforward.</a:t>
            </a:r>
          </a:p>
          <a:p>
            <a:pPr lvl="1"/>
            <a:r>
              <a:rPr lang="en-US" dirty="0"/>
              <a:t>It enables you to draw and label a decision tree.</a:t>
            </a:r>
          </a:p>
          <a:p>
            <a:pPr lvl="1"/>
            <a:r>
              <a:rPr lang="en-US" dirty="0"/>
              <a:t>It performs the folding-back procedure automatically.</a:t>
            </a:r>
          </a:p>
          <a:p>
            <a:pPr lvl="1"/>
            <a:r>
              <a:rPr lang="en-US" dirty="0"/>
              <a:t>It allows you to perform sensitivity analysis on key input parameters.</a:t>
            </a:r>
          </a:p>
          <a:p>
            <a:pPr lvl="2"/>
            <a:r>
              <a:rPr lang="en-US" dirty="0"/>
              <a:t>Up to four types of charts are available, depending on the type of sensitivity analysis.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36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Completed Tree from PrecisionTree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en-US" dirty="0"/>
              <a:t>		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6781800" cy="48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Bayes’ Rule</a:t>
            </a:r>
            <a:br>
              <a:rPr lang="en-US" dirty="0"/>
            </a:br>
            <a:r>
              <a:rPr lang="en-US" sz="2200" dirty="0"/>
              <a:t>(slide 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multistage decision tree, all chance branches toward the </a:t>
            </a:r>
            <a:r>
              <a:rPr lang="en-US" i="1" dirty="0"/>
              <a:t>right</a:t>
            </a:r>
            <a:r>
              <a:rPr lang="en-US" dirty="0"/>
              <a:t> of the tree are conditional on outcomes that have occurred earlier, to their left. </a:t>
            </a:r>
          </a:p>
          <a:p>
            <a:pPr lvl="1"/>
            <a:r>
              <a:rPr lang="en-US" dirty="0"/>
              <a:t>The probabilities on these branches are of the form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|</a:t>
            </a:r>
            <a:r>
              <a:rPr lang="en-US" i="1" dirty="0"/>
              <a:t>B</a:t>
            </a:r>
            <a:r>
              <a:rPr lang="en-US" dirty="0"/>
              <a:t>), where </a:t>
            </a:r>
            <a:r>
              <a:rPr lang="en-US" i="1" dirty="0"/>
              <a:t>A</a:t>
            </a:r>
            <a:r>
              <a:rPr lang="en-US" dirty="0"/>
              <a:t> is an event corresponding to a current chance branch, and </a:t>
            </a:r>
            <a:r>
              <a:rPr lang="en-US" i="1" dirty="0"/>
              <a:t>B</a:t>
            </a:r>
            <a:r>
              <a:rPr lang="en-US" dirty="0"/>
              <a:t> is an event that occurs </a:t>
            </a:r>
            <a:r>
              <a:rPr lang="en-US" i="1" dirty="0"/>
              <a:t>before</a:t>
            </a:r>
            <a:r>
              <a:rPr lang="en-US" dirty="0"/>
              <a:t> event </a:t>
            </a:r>
            <a:r>
              <a:rPr lang="en-US" i="1" dirty="0"/>
              <a:t>A</a:t>
            </a:r>
            <a:r>
              <a:rPr lang="en-US" dirty="0"/>
              <a:t> in time.</a:t>
            </a:r>
          </a:p>
          <a:p>
            <a:r>
              <a:rPr lang="en-US" dirty="0"/>
              <a:t>It is sometimes more natural to assess conditional probabilities in the opposite order, that is,</a:t>
            </a:r>
            <a:r>
              <a:rPr lang="en-US" i="1" dirty="0"/>
              <a:t> 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Whenever this is the case, </a:t>
            </a:r>
            <a:r>
              <a:rPr lang="en-US" b="1" dirty="0">
                <a:solidFill>
                  <a:schemeClr val="tx2"/>
                </a:solidFill>
              </a:rPr>
              <a:t>Bayes’ rule </a:t>
            </a:r>
            <a:r>
              <a:rPr lang="en-US" dirty="0"/>
              <a:t>must be used to obtain the probabilities needed on the tree.</a:t>
            </a:r>
          </a:p>
        </p:txBody>
      </p:sp>
    </p:spTree>
    <p:extLst>
      <p:ext uri="{BB962C8B-B14F-4D97-AF65-F5344CB8AC3E}">
        <p14:creationId xmlns:p14="http://schemas.microsoft.com/office/powerpoint/2010/main" val="331287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formal framework for analyzing decision problems that involve uncertainty includes:</a:t>
            </a:r>
          </a:p>
          <a:p>
            <a:pPr lvl="1"/>
            <a:r>
              <a:rPr lang="en-US" dirty="0"/>
              <a:t>Criteria for choosing among alternative decisions</a:t>
            </a:r>
          </a:p>
          <a:p>
            <a:pPr lvl="1"/>
            <a:r>
              <a:rPr lang="en-US" dirty="0"/>
              <a:t>How probabilities are used in the decision-making process</a:t>
            </a:r>
          </a:p>
          <a:p>
            <a:pPr lvl="1"/>
            <a:r>
              <a:rPr lang="en-US" dirty="0"/>
              <a:t>How early decisions affect decisions made at a later stage</a:t>
            </a:r>
          </a:p>
          <a:p>
            <a:pPr lvl="1"/>
            <a:r>
              <a:rPr lang="en-US" dirty="0"/>
              <a:t>How a decision maker can quantify the value of information</a:t>
            </a:r>
          </a:p>
          <a:p>
            <a:pPr lvl="1"/>
            <a:r>
              <a:rPr lang="en-US" dirty="0"/>
              <a:t>How attitudes toward risk can affect the analysis</a:t>
            </a:r>
          </a:p>
          <a:p>
            <a:r>
              <a:rPr lang="en-US" dirty="0"/>
              <a:t>A powerful graphical tool—a decision tree—guides the analysis.</a:t>
            </a:r>
          </a:p>
          <a:p>
            <a:pPr lvl="1"/>
            <a:r>
              <a:rPr lang="en-US" dirty="0"/>
              <a:t>A decision tree enables a decision maker to view all important aspects of the problem at once: the decision alternatives, the uncertain outcomes and their probabilities, the economic consequences, and the chronological order of events.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Bayes’ Rule</a:t>
            </a:r>
            <a:br>
              <a:rPr lang="en-US" dirty="0"/>
            </a:br>
            <a:r>
              <a:rPr lang="en-US" sz="2200" dirty="0"/>
              <a:t>(slide 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To develop Bayes’ rule, let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through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be any outcomes. </a:t>
            </a:r>
          </a:p>
          <a:p>
            <a:pPr lvl="2"/>
            <a:r>
              <a:rPr lang="en-US" dirty="0"/>
              <a:t>Without any further information, you believe the probabilities of the </a:t>
            </a:r>
            <a:r>
              <a:rPr lang="en-US" i="1" dirty="0"/>
              <a:t>A</a:t>
            </a:r>
            <a:r>
              <a:rPr lang="en-US" dirty="0"/>
              <a:t>s are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 through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). These are called </a:t>
            </a:r>
            <a:r>
              <a:rPr lang="en-US" b="1" dirty="0">
                <a:solidFill>
                  <a:srgbClr val="04617B"/>
                </a:solidFill>
              </a:rPr>
              <a:t>prior probabilities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Assume the probabilities of </a:t>
            </a:r>
            <a:r>
              <a:rPr lang="en-US" i="1" dirty="0"/>
              <a:t>B</a:t>
            </a:r>
            <a:r>
              <a:rPr lang="en-US" dirty="0"/>
              <a:t>, given that any of the </a:t>
            </a:r>
            <a:r>
              <a:rPr lang="en-US" i="1" dirty="0"/>
              <a:t>A</a:t>
            </a:r>
            <a:r>
              <a:rPr lang="en-US" dirty="0"/>
              <a:t>s will occur, are known. These probabilities, labeled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 through</a:t>
            </a:r>
            <a:r>
              <a:rPr lang="en-US" i="1" dirty="0"/>
              <a:t> 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|</a:t>
            </a:r>
            <a:r>
              <a:rPr lang="en-US" i="1" dirty="0"/>
              <a:t>An</a:t>
            </a:r>
            <a:r>
              <a:rPr lang="en-US" dirty="0"/>
              <a:t>) are often called </a:t>
            </a:r>
            <a:r>
              <a:rPr lang="en-US" i="1" dirty="0"/>
              <a:t>likelihoods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Because an information outcome might influence your thinking about the probabilities of the </a:t>
            </a:r>
            <a:r>
              <a:rPr lang="en-US" i="1" dirty="0"/>
              <a:t>A</a:t>
            </a:r>
            <a:r>
              <a:rPr lang="en-US" dirty="0"/>
              <a:t>s, you need to find the conditional probability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|</a:t>
            </a:r>
            <a:r>
              <a:rPr lang="en-US" i="1" dirty="0"/>
              <a:t>B</a:t>
            </a:r>
            <a:r>
              <a:rPr lang="en-US" dirty="0"/>
              <a:t>) for each outcome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dirty="0"/>
              <a:t>. This is called the </a:t>
            </a:r>
            <a:r>
              <a:rPr lang="en-US" b="1" dirty="0">
                <a:solidFill>
                  <a:srgbClr val="04617B"/>
                </a:solidFill>
              </a:rPr>
              <a:t>posterior probability </a:t>
            </a:r>
            <a:r>
              <a:rPr lang="en-US" dirty="0"/>
              <a:t>of </a:t>
            </a:r>
            <a:r>
              <a:rPr lang="en-US" i="1" dirty="0"/>
              <a:t>A</a:t>
            </a:r>
            <a:r>
              <a:rPr lang="en-US" baseline="-25000" dirty="0"/>
              <a:t>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10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Bayes’ Rule</a:t>
            </a:r>
            <a:br>
              <a:rPr lang="en-US" dirty="0"/>
            </a:br>
            <a:r>
              <a:rPr lang="en-US" sz="2200" dirty="0"/>
              <a:t>(slide 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Bayes’ rule states that the posterior probabilities can be calculated with the following formula: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lvl="2"/>
            <a:r>
              <a:rPr lang="en-US" dirty="0"/>
              <a:t>In words, Bayes’ rule says that the posterior is the likelihood times the prior, divided by a sum of likelihoods times priors. </a:t>
            </a:r>
          </a:p>
          <a:p>
            <a:pPr lvl="1"/>
            <a:r>
              <a:rPr lang="en-US" dirty="0"/>
              <a:t>As a side benefit, the denominator in Bayes’ rule is also useful in multistage decision trees. It is the probability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of the information outcome.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/>
              <a:t>This formula is important in its own right. For </a:t>
            </a:r>
            <a:r>
              <a:rPr lang="en-US" i="1" dirty="0"/>
              <a:t>B</a:t>
            </a:r>
            <a:r>
              <a:rPr lang="en-US" dirty="0"/>
              <a:t> to occur, it must occur along with one of the </a:t>
            </a:r>
            <a:r>
              <a:rPr lang="en-US" i="1" dirty="0"/>
              <a:t>A</a:t>
            </a:r>
            <a:r>
              <a:rPr lang="en-US" dirty="0"/>
              <a:t>s. </a:t>
            </a:r>
          </a:p>
          <a:p>
            <a:pPr lvl="2"/>
            <a:r>
              <a:rPr lang="en-US" dirty="0"/>
              <a:t>The equation simply decomposes the probability of </a:t>
            </a:r>
            <a:r>
              <a:rPr lang="en-US" i="1" dirty="0"/>
              <a:t>B</a:t>
            </a:r>
            <a:r>
              <a:rPr lang="en-US" dirty="0"/>
              <a:t> into all of these possibilities. It is sometimes called the </a:t>
            </a:r>
            <a:r>
              <a:rPr lang="en-US" b="1" dirty="0">
                <a:solidFill>
                  <a:schemeClr val="tx2"/>
                </a:solidFill>
              </a:rPr>
              <a:t>law of total probability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572000"/>
            <a:ext cx="49530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209800"/>
            <a:ext cx="4229100" cy="7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Multistage Decision Problems and the Value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many multistage decision problems</a:t>
            </a:r>
            <a:r>
              <a:rPr lang="en-US" b="1" dirty="0"/>
              <a:t>, </a:t>
            </a:r>
            <a:r>
              <a:rPr lang="en-US" dirty="0"/>
              <a:t>the first-stage decision is whether to purchase information that will help make a better second-stage decision. </a:t>
            </a:r>
          </a:p>
          <a:p>
            <a:pPr lvl="1"/>
            <a:r>
              <a:rPr lang="en-US" dirty="0"/>
              <a:t>The information, if obtained, typically changes the probabilities of later outcomes. </a:t>
            </a:r>
          </a:p>
          <a:p>
            <a:pPr lvl="1"/>
            <a:r>
              <a:rPr lang="en-US" dirty="0"/>
              <a:t>To revise the probabilities once the information is obtained, you often need to apply Bayes’ rule. </a:t>
            </a:r>
          </a:p>
          <a:p>
            <a:pPr lvl="1"/>
            <a:r>
              <a:rPr lang="en-US" dirty="0"/>
              <a:t>In addition, you typically want to learn how much the information is worth. </a:t>
            </a:r>
          </a:p>
        </p:txBody>
      </p:sp>
    </p:spTree>
    <p:extLst>
      <p:ext uri="{BB962C8B-B14F-4D97-AF65-F5344CB8AC3E}">
        <p14:creationId xmlns:p14="http://schemas.microsoft.com/office/powerpoint/2010/main" val="245773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Value of Information</a:t>
            </a:r>
            <a:br>
              <a:rPr lang="en-US" dirty="0"/>
            </a:br>
            <a:r>
              <a:rPr lang="en-US" sz="22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Information that will help you make your ultimate decision should be worth something, but it might not be clear how much the information is worth.</a:t>
            </a:r>
          </a:p>
          <a:p>
            <a:r>
              <a:rPr lang="en-US" b="1" dirty="0">
                <a:solidFill>
                  <a:schemeClr val="tx2"/>
                </a:solidFill>
              </a:rPr>
              <a:t>Sample information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is the information from the experiment itself.</a:t>
            </a:r>
          </a:p>
          <a:p>
            <a:pPr lvl="1"/>
            <a:r>
              <a:rPr lang="en-US" dirty="0"/>
              <a:t>A more precise term would be </a:t>
            </a:r>
            <a:r>
              <a:rPr lang="en-US" i="1" dirty="0"/>
              <a:t>imperfect</a:t>
            </a:r>
            <a:r>
              <a:rPr lang="en-US" dirty="0"/>
              <a:t> information.</a:t>
            </a:r>
          </a:p>
          <a:p>
            <a:r>
              <a:rPr lang="en-US" b="1" dirty="0">
                <a:solidFill>
                  <a:srgbClr val="04617B"/>
                </a:solidFill>
              </a:rPr>
              <a:t>Perfect information </a:t>
            </a:r>
            <a:r>
              <a:rPr lang="en-US" dirty="0"/>
              <a:t>is information from a perfect test—that is, a test that will indicate with certainty which ultimate outcome will occur.</a:t>
            </a:r>
          </a:p>
          <a:p>
            <a:pPr lvl="1"/>
            <a:r>
              <a:rPr lang="en-US" dirty="0"/>
              <a:t>Perfect information is almost never available at any price, but finding its value is useful because it provides an upper bound on the value of </a:t>
            </a:r>
            <a:r>
              <a:rPr lang="en-US" i="1" dirty="0"/>
              <a:t>any</a:t>
            </a:r>
            <a:r>
              <a:rPr lang="en-US" dirty="0"/>
              <a:t>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9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Value of Information</a:t>
            </a:r>
            <a:br>
              <a:rPr lang="en-US" dirty="0"/>
            </a:br>
            <a:r>
              <a:rPr lang="en-US" sz="2200" dirty="0"/>
              <a:t>(slide 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4617B"/>
                </a:solidFill>
              </a:rPr>
              <a:t>expected value of sample information</a:t>
            </a:r>
            <a:r>
              <a:rPr lang="en-US" dirty="0"/>
              <a:t>, or </a:t>
            </a:r>
            <a:r>
              <a:rPr lang="en-US" b="1" dirty="0">
                <a:solidFill>
                  <a:srgbClr val="04617B"/>
                </a:solidFill>
              </a:rPr>
              <a:t>EVSI</a:t>
            </a:r>
            <a:r>
              <a:rPr lang="en-US" dirty="0"/>
              <a:t>, is the most you would be willing to pay for the sample information.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4617B"/>
                </a:solidFill>
              </a:rPr>
              <a:t>expected value of perfect information</a:t>
            </a:r>
            <a:r>
              <a:rPr lang="en-US" dirty="0"/>
              <a:t>, or </a:t>
            </a:r>
            <a:r>
              <a:rPr lang="en-US" b="1" dirty="0">
                <a:solidFill>
                  <a:schemeClr val="tx2"/>
                </a:solidFill>
              </a:rPr>
              <a:t>EVPI</a:t>
            </a:r>
            <a:r>
              <a:rPr lang="en-US" dirty="0"/>
              <a:t>, is the most you would be willing to pay for perfect information.</a:t>
            </a:r>
          </a:p>
          <a:p>
            <a:endParaRPr lang="en-US" dirty="0"/>
          </a:p>
          <a:p>
            <a:r>
              <a:rPr lang="en-US" dirty="0"/>
              <a:t>The amount you should be willing to spend for information is the expected increase in EMV you can obtain from having the information. </a:t>
            </a:r>
          </a:p>
          <a:p>
            <a:pPr lvl="1"/>
            <a:r>
              <a:rPr lang="en-US" dirty="0"/>
              <a:t>If the actual price of the information is less than or equal to this amount, you should purchase it; otherwise, the information is not worth its price.</a:t>
            </a:r>
          </a:p>
          <a:p>
            <a:pPr lvl="1"/>
            <a:r>
              <a:rPr lang="en-US" dirty="0"/>
              <a:t>Information that never affects your decision is worthless.</a:t>
            </a:r>
          </a:p>
          <a:p>
            <a:pPr lvl="1"/>
            <a:r>
              <a:rPr lang="en-US" dirty="0"/>
              <a:t>The value of </a:t>
            </a:r>
            <a:r>
              <a:rPr lang="en-US" i="1" dirty="0"/>
              <a:t>any</a:t>
            </a:r>
            <a:r>
              <a:rPr lang="en-US" dirty="0"/>
              <a:t> information can never be greater than the value of perfect information that would eliminate all uncertainty.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6606540" cy="308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200400"/>
            <a:ext cx="665226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7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Aversion and Expected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Rational decision makers are sometimes willing to violate the EMV maximization criterion when large amounts of money are at stake. </a:t>
            </a:r>
          </a:p>
          <a:p>
            <a:pPr lvl="1"/>
            <a:r>
              <a:rPr lang="en-US" dirty="0"/>
              <a:t>These decision makers are willing to sacrifice some EMV to reduce risk.</a:t>
            </a:r>
          </a:p>
          <a:p>
            <a:r>
              <a:rPr lang="en-US" dirty="0"/>
              <a:t>Most researchers believe that if certain basic behavioral assumptions hold, people are </a:t>
            </a:r>
            <a:r>
              <a:rPr lang="en-US" b="1" dirty="0">
                <a:solidFill>
                  <a:srgbClr val="04617B"/>
                </a:solidFill>
              </a:rPr>
              <a:t>expected utility </a:t>
            </a:r>
            <a:r>
              <a:rPr lang="en-US" dirty="0"/>
              <a:t>maximizers—that is, they choose the alternative with the largest expected utility.</a:t>
            </a:r>
          </a:p>
        </p:txBody>
      </p:sp>
    </p:spTree>
    <p:extLst>
      <p:ext uri="{BB962C8B-B14F-4D97-AF65-F5344CB8AC3E}">
        <p14:creationId xmlns:p14="http://schemas.microsoft.com/office/powerpoint/2010/main" val="250690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4617B"/>
                </a:solidFill>
              </a:rPr>
              <a:t>Utility function </a:t>
            </a:r>
            <a:r>
              <a:rPr lang="en-US" dirty="0"/>
              <a:t>is a mathematical function that transforms monetary values—payoffs and costs—into </a:t>
            </a:r>
            <a:r>
              <a:rPr lang="en-US" i="1" dirty="0"/>
              <a:t>utility values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An individual’s utility function specifies the individual’s preferences for various monetary payoffs and costs and, in doing so, it automatically encodes the individual’s attitudes toward risk. </a:t>
            </a:r>
          </a:p>
          <a:p>
            <a:pPr lvl="1"/>
            <a:r>
              <a:rPr lang="en-US" dirty="0"/>
              <a:t>Most individuals are </a:t>
            </a:r>
            <a:r>
              <a:rPr lang="en-US" i="1" dirty="0"/>
              <a:t>risk</a:t>
            </a:r>
            <a:r>
              <a:rPr lang="en-US" dirty="0"/>
              <a:t> </a:t>
            </a:r>
            <a:r>
              <a:rPr lang="en-US" i="1" dirty="0"/>
              <a:t>averse</a:t>
            </a:r>
            <a:r>
              <a:rPr lang="en-US" dirty="0"/>
              <a:t>, which means intuitively that they are willing to sacrifice some EMV to avoid risky gambles. </a:t>
            </a:r>
          </a:p>
          <a:p>
            <a:pPr lvl="1"/>
            <a:r>
              <a:rPr lang="en-US" dirty="0"/>
              <a:t>The resulting utility functions are shaped as shown below: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4137"/>
          <a:stretch/>
        </p:blipFill>
        <p:spPr>
          <a:xfrm>
            <a:off x="2286000" y="4495800"/>
            <a:ext cx="4457700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03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50292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Classes of ready-made utility functions have been developed to help assess people’s utility functions.</a:t>
            </a:r>
          </a:p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An </a:t>
            </a:r>
            <a:r>
              <a:rPr lang="en-US" sz="2000" b="1" dirty="0">
                <a:solidFill>
                  <a:srgbClr val="04617B"/>
                </a:solidFill>
                <a:latin typeface="Calibri" pitchFamily="34" charset="0"/>
                <a:cs typeface="Calibri" pitchFamily="34" charset="0"/>
              </a:rPr>
              <a:t>exponential utility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function has only one adjustable numerical parameter, called the </a:t>
            </a:r>
            <a:r>
              <a:rPr lang="en-US" sz="2000" b="1" dirty="0">
                <a:solidFill>
                  <a:srgbClr val="04617B"/>
                </a:solidFill>
                <a:latin typeface="Calibri" pitchFamily="34" charset="0"/>
                <a:cs typeface="Calibri" pitchFamily="34" charset="0"/>
              </a:rPr>
              <a:t>risk tolerance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There are straightforward ways to discover an appropriate value of this parameter for a particular individual or company, so it is relatively easy to assess.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An exponential utility function has the following form: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The risk tolerance for an exponential utility function is a single number that specifies an individual’s aversion to risk.</a:t>
            </a:r>
          </a:p>
          <a:p>
            <a:pPr lvl="1"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2"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X – monetary value of the payoff or cost, R – risk tolerance (indifference between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no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payoff and  payoff of R or R/2 loss)</a:t>
            </a:r>
          </a:p>
          <a:p>
            <a:pPr lvl="2"/>
            <a:r>
              <a:rPr lang="en-US" sz="2000" dirty="0">
                <a:latin typeface="Calibri" pitchFamily="34" charset="0"/>
                <a:cs typeface="Calibri" pitchFamily="34" charset="0"/>
              </a:rPr>
              <a:t>The higher the risk tolerance, the less risk averse the individual is.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5029200"/>
            <a:ext cx="18161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6.5:</a:t>
            </a:r>
            <a:br>
              <a:rPr lang="en-US" dirty="0"/>
            </a:br>
            <a:r>
              <a:rPr lang="en-US" dirty="0"/>
              <a:t>Using Exponential Utility.xlsx  </a:t>
            </a:r>
            <a:r>
              <a:rPr lang="en-US" sz="2200" dirty="0"/>
              <a:t>(slide 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Objective</a:t>
            </a:r>
            <a:r>
              <a:rPr lang="en-US" dirty="0"/>
              <a:t>: To see how the company’s risk averseness, determined by its risk tolerance in an exponential utility function, affects its decision.</a:t>
            </a:r>
          </a:p>
          <a:p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>
                <a:solidFill>
                  <a:srgbClr val="000000"/>
                </a:solidFill>
              </a:rPr>
              <a:t>Venture Limited must decide whether to enter one of two risky ventures or invest in a sure thing.</a:t>
            </a:r>
          </a:p>
          <a:p>
            <a:r>
              <a:rPr lang="en-US" dirty="0">
                <a:solidFill>
                  <a:srgbClr val="000000"/>
                </a:solidFill>
              </a:rPr>
              <a:t>The gain from the latter is a sure $125,000. </a:t>
            </a:r>
          </a:p>
          <a:p>
            <a:r>
              <a:rPr lang="en-US" dirty="0">
                <a:solidFill>
                  <a:srgbClr val="000000"/>
                </a:solidFill>
              </a:rPr>
              <a:t>The possible outcomes of the less risky venture are a $0.5 million loss, a $0.1 million gain, and a $1 million gain. The probabilities of these outcomes are 0.25, 0.50, and 0.25, respectively.</a:t>
            </a:r>
          </a:p>
          <a:p>
            <a:r>
              <a:rPr lang="en-US" dirty="0">
                <a:solidFill>
                  <a:srgbClr val="000000"/>
                </a:solidFill>
              </a:rPr>
              <a:t>The possible outcomes of the more risky venture are a $1 million loss, a $1 million gain, and a $3 million gain. The probabilities of these outcomes are 0.35, 0.60, and 0.05, respectively.</a:t>
            </a:r>
          </a:p>
          <a:p>
            <a:r>
              <a:rPr lang="en-US" dirty="0">
                <a:solidFill>
                  <a:srgbClr val="000000"/>
                </a:solidFill>
              </a:rPr>
              <a:t>Assume that Venture Limited has an exponential utility function. Also assume that the company’s risk tolerance is 6.4% of its net sales, or $1.92 million.</a:t>
            </a:r>
          </a:p>
          <a:p>
            <a:r>
              <a:rPr lang="en-US" dirty="0">
                <a:solidFill>
                  <a:srgbClr val="000000"/>
                </a:solidFill>
              </a:rPr>
              <a:t>Use PrecisionTree to develop the decision tree model.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6.5:</a:t>
            </a:r>
            <a:br>
              <a:rPr lang="en-US" dirty="0"/>
            </a:br>
            <a:r>
              <a:rPr lang="en-US" dirty="0"/>
              <a:t>Using Exponential Utility.xlsx  </a:t>
            </a:r>
            <a:r>
              <a:rPr lang="en-US" sz="2200" dirty="0"/>
              <a:t>(slide 2 of 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38119" r="-38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397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of Decision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decision making under uncertainty, all problems have three common elements: </a:t>
            </a:r>
          </a:p>
          <a:p>
            <a:pPr marL="857250" lvl="1" indent="-457200">
              <a:buFontTx/>
              <a:buAutoNum type="arabicPeriod"/>
            </a:pPr>
            <a:r>
              <a:rPr lang="en-US" dirty="0"/>
              <a:t>The set of decisions (or strategies) available to the decision maker</a:t>
            </a:r>
          </a:p>
          <a:p>
            <a:pPr marL="857250" lvl="1" indent="-457200">
              <a:buFontTx/>
              <a:buAutoNum type="arabicPeriod"/>
            </a:pPr>
            <a:r>
              <a:rPr lang="en-US" dirty="0"/>
              <a:t>The set of possible outcomes and the probabilities of these outcomes</a:t>
            </a:r>
          </a:p>
          <a:p>
            <a:pPr marL="857250" lvl="1" indent="-457200">
              <a:buFontTx/>
              <a:buAutoNum type="arabicPeriod"/>
            </a:pPr>
            <a:r>
              <a:rPr lang="en-US" dirty="0"/>
              <a:t>A value model that prescribes monetary values for the various decision-outcome combinations</a:t>
            </a:r>
          </a:p>
          <a:p>
            <a:r>
              <a:rPr lang="en-US" dirty="0"/>
              <a:t>Once these elements are known, the decision maker can find an optimal decision, depending on the optimality criterion chosen.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Investment Projects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752600"/>
          <a:ext cx="8153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46">
                <a:tc>
                  <a:txBody>
                    <a:bodyPr/>
                    <a:lstStyle/>
                    <a:p>
                      <a:r>
                        <a:rPr lang="en-US" dirty="0"/>
                        <a:t>Investment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Investment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US" dirty="0"/>
                        <a:t>Cash Inflows, AZN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 Inflows, AZN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US" dirty="0"/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US" dirty="0"/>
                        <a:t>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EMV A =8,000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EMV B =8,000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4343400"/>
          <a:ext cx="7848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Money              5,000  6,000  7,000,  8,000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 9,000  10,000</a:t>
                      </a: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Utility (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Utils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)         125   145       162      175     185       194</a:t>
                      </a:r>
                    </a:p>
                    <a:p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U(A)=145*0.25+175*0.5+194*0.25=172.25</a:t>
                      </a:r>
                    </a:p>
                    <a:p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U(B)=125*0.3+185*0.5+194*0.2=168.8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Expected Utility Maximization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Expected utility maximization is a fairly involved task.</a:t>
            </a:r>
          </a:p>
          <a:p>
            <a:r>
              <a:rPr lang="en-US" dirty="0"/>
              <a:t>Theoretically, it might be interesting to researchers.</a:t>
            </a:r>
          </a:p>
          <a:p>
            <a:r>
              <a:rPr lang="en-US" dirty="0"/>
              <a:t>However, in the business world, it is not used very often.</a:t>
            </a:r>
          </a:p>
          <a:p>
            <a:pPr lvl="1"/>
            <a:r>
              <a:rPr lang="en-US" dirty="0"/>
              <a:t>Risk aversion has been found to be of practical concern in only 5% to 10% of business decision analyses.</a:t>
            </a:r>
          </a:p>
          <a:p>
            <a:pPr lvl="1"/>
            <a:r>
              <a:rPr lang="en-US" dirty="0"/>
              <a:t>It is often adequate to use expected value (EMV) for most decisions.</a:t>
            </a:r>
          </a:p>
        </p:txBody>
      </p:sp>
    </p:spTree>
    <p:extLst>
      <p:ext uri="{BB962C8B-B14F-4D97-AF65-F5344CB8AC3E}">
        <p14:creationId xmlns:p14="http://schemas.microsoft.com/office/powerpoint/2010/main" val="341528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Payoff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57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The listing of payoffs for all decision-outcome pairs is called the </a:t>
            </a:r>
            <a:r>
              <a:rPr lang="en-US" b="1" dirty="0">
                <a:solidFill>
                  <a:schemeClr val="tx2"/>
                </a:solidFill>
              </a:rPr>
              <a:t>payoff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4617B"/>
                </a:solidFill>
              </a:rPr>
              <a:t>table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Positive values correspond to </a:t>
            </a:r>
            <a:r>
              <a:rPr lang="en-US" i="1" dirty="0"/>
              <a:t>rewards</a:t>
            </a:r>
            <a:r>
              <a:rPr lang="en-US" dirty="0"/>
              <a:t> (or gains).</a:t>
            </a:r>
          </a:p>
          <a:p>
            <a:pPr lvl="1">
              <a:defRPr/>
            </a:pPr>
            <a:r>
              <a:rPr lang="en-US" dirty="0"/>
              <a:t>Negative values correspond to </a:t>
            </a:r>
            <a:r>
              <a:rPr lang="en-US" i="1" dirty="0"/>
              <a:t>costs</a:t>
            </a:r>
            <a:r>
              <a:rPr lang="en-US" dirty="0"/>
              <a:t> (or losses).</a:t>
            </a:r>
          </a:p>
          <a:p>
            <a:pPr lvl="1">
              <a:defRPr/>
            </a:pPr>
            <a:r>
              <a:rPr lang="en-US" dirty="0"/>
              <a:t>A decision maker gets to choose the row of the payoff table, but not the column.</a:t>
            </a:r>
          </a:p>
          <a:p>
            <a:pPr>
              <a:defRPr/>
            </a:pPr>
            <a:r>
              <a:rPr lang="en-US" dirty="0"/>
              <a:t>A “good” decision is one that is based on sound decision-making principles—even if the outcome is not good.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953000"/>
            <a:ext cx="44323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Decision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b="1" dirty="0">
                <a:solidFill>
                  <a:srgbClr val="04617B"/>
                </a:solidFill>
              </a:rPr>
              <a:t>Maximin criterion</a:t>
            </a:r>
            <a:r>
              <a:rPr lang="en-US" sz="2800" dirty="0">
                <a:solidFill>
                  <a:srgbClr val="000000"/>
                </a:solidFill>
              </a:rPr>
              <a:t>—finds </a:t>
            </a:r>
            <a:r>
              <a:rPr lang="en-US" sz="2800" dirty="0"/>
              <a:t>the worst payoff in each row of the payoff table and chooses the decision corresponding to the best of these.</a:t>
            </a:r>
          </a:p>
          <a:p>
            <a:pPr lvl="1">
              <a:defRPr/>
            </a:pPr>
            <a:r>
              <a:rPr lang="en-US" sz="2500" dirty="0"/>
              <a:t>Appropriate for a very conservative (or pessimistic) decision maker</a:t>
            </a:r>
          </a:p>
          <a:p>
            <a:pPr lvl="1">
              <a:defRPr/>
            </a:pPr>
            <a:r>
              <a:rPr lang="en-US" sz="2500" dirty="0"/>
              <a:t>Tends to avoid large losses, but fails to even consider large rewards.</a:t>
            </a:r>
          </a:p>
          <a:p>
            <a:pPr lvl="1">
              <a:defRPr/>
            </a:pPr>
            <a:r>
              <a:rPr lang="en-US" sz="2500" dirty="0"/>
              <a:t>Is typically too conservative and is seldom used.</a:t>
            </a:r>
          </a:p>
          <a:p>
            <a:pPr>
              <a:defRPr/>
            </a:pPr>
            <a:r>
              <a:rPr lang="en-US" sz="2800" b="1" dirty="0">
                <a:solidFill>
                  <a:srgbClr val="04617B"/>
                </a:solidFill>
              </a:rPr>
              <a:t>Maximax criterion</a:t>
            </a:r>
            <a:r>
              <a:rPr lang="en-US" sz="2800" dirty="0">
                <a:solidFill>
                  <a:srgbClr val="000000"/>
                </a:solidFill>
              </a:rPr>
              <a:t>—finds </a:t>
            </a:r>
            <a:r>
              <a:rPr lang="en-US" sz="2800" dirty="0"/>
              <a:t>the best payoff in each row of the payoff table and chooses the decision corresponding to the best of these.</a:t>
            </a:r>
          </a:p>
          <a:p>
            <a:pPr lvl="1">
              <a:defRPr/>
            </a:pPr>
            <a:r>
              <a:rPr lang="en-US" sz="2500" dirty="0"/>
              <a:t>Appropriate for a risk taker (or optimist)</a:t>
            </a:r>
          </a:p>
          <a:p>
            <a:pPr lvl="1">
              <a:defRPr/>
            </a:pPr>
            <a:r>
              <a:rPr lang="en-US" sz="2500" dirty="0"/>
              <a:t>Focuses on large gains, but ignores possible losses.</a:t>
            </a:r>
          </a:p>
          <a:p>
            <a:pPr lvl="1">
              <a:defRPr/>
            </a:pPr>
            <a:r>
              <a:rPr lang="en-US" sz="2500" dirty="0"/>
              <a:t>Can lead to bankruptcy and is also seldom used.</a:t>
            </a:r>
          </a:p>
          <a:p>
            <a:pPr lvl="1">
              <a:defRPr/>
            </a:pP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5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Monetary Value (EMV)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4617B"/>
                </a:solidFill>
              </a:rPr>
              <a:t>expected monetary value</a:t>
            </a:r>
            <a:r>
              <a:rPr lang="en-US" dirty="0"/>
              <a:t>, or </a:t>
            </a:r>
            <a:r>
              <a:rPr lang="en-US" b="1" dirty="0">
                <a:solidFill>
                  <a:schemeClr val="tx2"/>
                </a:solidFill>
              </a:rPr>
              <a:t>EMV</a:t>
            </a:r>
            <a:r>
              <a:rPr lang="en-US" dirty="0"/>
              <a:t>, for any decision is a weighted average of the possible payoffs for this decision, weighted by the probabilities of the outcomes. 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4617B"/>
                </a:solidFill>
              </a:rPr>
              <a:t>expected monetary value criterion</a:t>
            </a:r>
            <a:r>
              <a:rPr lang="en-US" dirty="0"/>
              <a:t>, or </a:t>
            </a:r>
            <a:r>
              <a:rPr lang="en-US" b="1" dirty="0">
                <a:solidFill>
                  <a:srgbClr val="04617B"/>
                </a:solidFill>
              </a:rPr>
              <a:t>EMV</a:t>
            </a:r>
            <a:r>
              <a:rPr lang="en-US" dirty="0"/>
              <a:t> </a:t>
            </a:r>
            <a:r>
              <a:rPr lang="en-US" b="1" dirty="0">
                <a:solidFill>
                  <a:srgbClr val="04617B"/>
                </a:solidFill>
              </a:rPr>
              <a:t>criterion</a:t>
            </a:r>
            <a:r>
              <a:rPr lang="en-US" dirty="0"/>
              <a:t>, is generally regarded as the preferred criterion in most decision problems.</a:t>
            </a:r>
          </a:p>
          <a:p>
            <a:pPr lvl="1"/>
            <a:r>
              <a:rPr lang="en-US" dirty="0"/>
              <a:t>This approach assesses probabilities for each outcome of each decision and then calculates the </a:t>
            </a:r>
            <a:r>
              <a:rPr lang="en-US" i="1" dirty="0"/>
              <a:t>expected</a:t>
            </a:r>
            <a:r>
              <a:rPr lang="en-US" dirty="0"/>
              <a:t> payoff, or EMV, from each decision based on these probabilities.</a:t>
            </a:r>
          </a:p>
          <a:p>
            <a:pPr lvl="1"/>
            <a:r>
              <a:rPr lang="en-US" dirty="0"/>
              <a:t>Using this criterion, you choose the decision with the largest EMV—which is sometimes called “playing the averages.”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5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Investment Projects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752600"/>
          <a:ext cx="8153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46">
                <a:tc>
                  <a:txBody>
                    <a:bodyPr/>
                    <a:lstStyle/>
                    <a:p>
                      <a:r>
                        <a:rPr lang="en-US" dirty="0"/>
                        <a:t>Investment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Investment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US" dirty="0"/>
                        <a:t>Cash Inflows, AZN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Cash Inflows, AZN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US" dirty="0"/>
                        <a:t>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(0.2)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46">
                <a:tc>
                  <a:txBody>
                    <a:bodyPr/>
                    <a:lstStyle/>
                    <a:p>
                      <a:r>
                        <a:rPr lang="en-US" dirty="0"/>
                        <a:t>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(0.55)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095"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EMV A =8,000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EMV B =8,000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4343400"/>
          <a:ext cx="7848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EMV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A =6,000*0.2+8,000*0.55+10,000*0.25=8,100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05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 is important, especially in real-world business problems, to accompany any decision analysis with a sensitivity analysis. </a:t>
            </a:r>
          </a:p>
          <a:p>
            <a:r>
              <a:rPr lang="en-US" dirty="0"/>
              <a:t>In sensitivity analysis, we systematically vary inputs to the problem to see how (or if) the outputs—the EMVs and the best decision—change.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505200"/>
            <a:ext cx="5207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2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</a:t>
            </a:r>
            <a:br>
              <a:rPr lang="en-US" dirty="0"/>
            </a:br>
            <a:r>
              <a:rPr lang="en-US" sz="2200" dirty="0"/>
              <a:t>(slide 1 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graphical tool called a </a:t>
            </a:r>
            <a:r>
              <a:rPr lang="en-US" b="1" dirty="0">
                <a:solidFill>
                  <a:srgbClr val="04617B"/>
                </a:solidFill>
              </a:rPr>
              <a:t>decision tree </a:t>
            </a:r>
            <a:r>
              <a:rPr lang="en-US" dirty="0"/>
              <a:t>has been developed to represent decision problems.</a:t>
            </a:r>
          </a:p>
          <a:p>
            <a:pPr lvl="1"/>
            <a:r>
              <a:rPr lang="en-US" dirty="0"/>
              <a:t>It is particularly useful for more complex decision problems.</a:t>
            </a:r>
          </a:p>
          <a:p>
            <a:pPr lvl="1"/>
            <a:r>
              <a:rPr lang="en-US" dirty="0"/>
              <a:t>It clearly shows the sequence of events (decisions and outcomes), as well as probabilities and monetary values.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4648200" cy="299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88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right DADM 5e_PPT Sampl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4617B"/>
      </a:accent1>
      <a:accent2>
        <a:srgbClr val="0F6FC6"/>
      </a:accent2>
      <a:accent3>
        <a:srgbClr val="009DD9"/>
      </a:accent3>
      <a:accent4>
        <a:srgbClr val="0BD0D9"/>
      </a:accent4>
      <a:accent5>
        <a:srgbClr val="10CF9B"/>
      </a:accent5>
      <a:accent6>
        <a:srgbClr val="7CCA62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Albright DADM 5e_PPT Sample.potx</Template>
  <TotalTime>1143</TotalTime>
  <Words>2475</Words>
  <Application>Microsoft Office PowerPoint</Application>
  <PresentationFormat>On-screen Show (4:3)</PresentationFormat>
  <Paragraphs>230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Tw Cen MT</vt:lpstr>
      <vt:lpstr>Wingdings</vt:lpstr>
      <vt:lpstr>Wingdings 2</vt:lpstr>
      <vt:lpstr>Albright DADM 5e_PPT Sample</vt:lpstr>
      <vt:lpstr>Decision Making Under Uncertainty</vt:lpstr>
      <vt:lpstr>Introduction</vt:lpstr>
      <vt:lpstr>Elements of Decision Analysis</vt:lpstr>
      <vt:lpstr>Payoff Tables</vt:lpstr>
      <vt:lpstr>Possible Decision Criteria</vt:lpstr>
      <vt:lpstr>Expected Monetary Value (EMV)</vt:lpstr>
      <vt:lpstr>Example: Investment Projects</vt:lpstr>
      <vt:lpstr>Sensitivity Analysis</vt:lpstr>
      <vt:lpstr>Decision Trees (slide 1 of 4)</vt:lpstr>
      <vt:lpstr>Decision Trees (slide 2 of 4)</vt:lpstr>
      <vt:lpstr>Decision Trees (slide 3 of 4)</vt:lpstr>
      <vt:lpstr>Decision Trees (slide 4 of 4)</vt:lpstr>
      <vt:lpstr>Risk Profiles</vt:lpstr>
      <vt:lpstr>Example 6.1: SciTools Bidding Decision 1.xlsx (slide 1 of 3)</vt:lpstr>
      <vt:lpstr>Example 6.1: SciTools Bidding Decision 1.xlsx (slide 2 of 3)</vt:lpstr>
      <vt:lpstr>Example 6.1: SciTools Bidding Decision 1.xlsx (slide 3 of 3)</vt:lpstr>
      <vt:lpstr>The PrecisionTree Add-In</vt:lpstr>
      <vt:lpstr>Completed Tree from PrecisionTree</vt:lpstr>
      <vt:lpstr>Bayes’ Rule (slide 1 of 3)</vt:lpstr>
      <vt:lpstr>Bayes’ Rule (slide 2 of 3)</vt:lpstr>
      <vt:lpstr>Bayes’ Rule (slide 3 of 3)</vt:lpstr>
      <vt:lpstr>Multistage Decision Problems and the Value of Information</vt:lpstr>
      <vt:lpstr>The Value of Information (slide 1 of 2)</vt:lpstr>
      <vt:lpstr>The Value of Information (slide 2 of 2)</vt:lpstr>
      <vt:lpstr>Risk Aversion and Expected Utility</vt:lpstr>
      <vt:lpstr>Utility Functions</vt:lpstr>
      <vt:lpstr>Exponential Utility</vt:lpstr>
      <vt:lpstr>Example 6.5: Using Exponential Utility.xlsx  (slide 1 of 2)</vt:lpstr>
      <vt:lpstr>Example 6.5: Using Exponential Utility.xlsx  (slide 2 of 2)</vt:lpstr>
      <vt:lpstr>Example: Investment Projects</vt:lpstr>
      <vt:lpstr>Is Expected Utility Maximization Used?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 Kellman</dc:creator>
  <cp:lastModifiedBy>Leyla Salayeva</cp:lastModifiedBy>
  <cp:revision>196</cp:revision>
  <dcterms:created xsi:type="dcterms:W3CDTF">2013-05-22T20:28:17Z</dcterms:created>
  <dcterms:modified xsi:type="dcterms:W3CDTF">2016-10-24T07:38:06Z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